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</p:sldIdLst>
  <p:sldSz cx="12192000" cy="6858000"/>
  <p:notesSz cx="12192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7109" autoAdjust="0"/>
  </p:normalViewPr>
  <p:slideViewPr>
    <p:cSldViewPr>
      <p:cViewPr varScale="1">
        <p:scale>
          <a:sx n="63" d="100"/>
          <a:sy n="63" d="100"/>
        </p:scale>
        <p:origin x="996" y="7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MY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5F5D0A-A2F5-4C7F-859B-0D2D05D7FC8C}" type="datetimeFigureOut">
              <a:rPr lang="en-MY" smtClean="0"/>
              <a:t>27/11/2020</a:t>
            </a:fld>
            <a:endParaRPr lang="en-MY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MY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M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E3207F-CFAB-4A01-87C8-811D0F4F09FA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0890057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E3207F-CFAB-4A01-87C8-811D0F4F09FA}" type="slidenum">
              <a:rPr lang="en-MY" smtClean="0"/>
              <a:t>7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491326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We do not want lose even a bit of our data. So we want to keep our data in secure device/structure</a:t>
            </a:r>
          </a:p>
          <a:p>
            <a:endParaRPr lang="en-M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E3207F-CFAB-4A01-87C8-811D0F4F09FA}" type="slidenum">
              <a:rPr lang="en-MY" smtClean="0"/>
              <a:t>18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0148279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E3207F-CFAB-4A01-87C8-811D0F4F09FA}" type="slidenum">
              <a:rPr lang="en-MY" smtClean="0"/>
              <a:t>19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7955493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E3207F-CFAB-4A01-87C8-811D0F4F09FA}" type="slidenum">
              <a:rPr lang="en-MY" smtClean="0"/>
              <a:t>22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9669659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P0owerfuul tools to </a:t>
            </a:r>
            <a:r>
              <a:rPr lang="en-US" dirty="0" err="1"/>
              <a:t>orghannize</a:t>
            </a:r>
            <a:r>
              <a:rPr lang="en-US" dirty="0"/>
              <a:t>/manage your data</a:t>
            </a:r>
            <a:endParaRPr lang="en-M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E3207F-CFAB-4A01-87C8-811D0F4F09FA}" type="slidenum">
              <a:rPr lang="en-MY" smtClean="0"/>
              <a:t>23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0063639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They are transparent. Don’t need to deal with the technical aspect of these things. Only need to use the tools around the database and do anything </a:t>
            </a:r>
            <a:r>
              <a:rPr lang="en-US" dirty="0" err="1"/>
              <a:t>tthat</a:t>
            </a:r>
            <a:r>
              <a:rPr lang="en-US" dirty="0"/>
              <a:t> you want.</a:t>
            </a:r>
          </a:p>
          <a:p>
            <a:r>
              <a:rPr lang="en-US" dirty="0"/>
              <a:t>The true power is </a:t>
            </a:r>
            <a:r>
              <a:rPr lang="en-US" dirty="0" err="1"/>
              <a:t>invicible</a:t>
            </a:r>
            <a:endParaRPr lang="en-US" dirty="0"/>
          </a:p>
          <a:p>
            <a:endParaRPr lang="en-M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E3207F-CFAB-4A01-87C8-811D0F4F09FA}" type="slidenum">
              <a:rPr lang="en-MY" smtClean="0"/>
              <a:t>24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9373214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DB != DBMS</a:t>
            </a:r>
          </a:p>
          <a:p>
            <a:r>
              <a:rPr lang="en-MY" dirty="0"/>
              <a:t>DBMS is the software app to manage DB</a:t>
            </a:r>
          </a:p>
          <a:p>
            <a:r>
              <a:rPr lang="en-MY" dirty="0"/>
              <a:t>Example: MySQL, SQL server, Oracle </a:t>
            </a:r>
          </a:p>
          <a:p>
            <a:endParaRPr lang="en-MY" dirty="0"/>
          </a:p>
          <a:p>
            <a:endParaRPr lang="en-MY" dirty="0"/>
          </a:p>
          <a:p>
            <a:pPr algn="l"/>
            <a:r>
              <a:rPr lang="en-MY" sz="1800" b="0" i="0" u="none" strike="noStrike" baseline="0" dirty="0">
                <a:solidFill>
                  <a:srgbClr val="0F87BB"/>
                </a:solidFill>
                <a:latin typeface="MyanmarText"/>
              </a:rPr>
              <a:t>Database </a:t>
            </a:r>
            <a:r>
              <a:rPr lang="en-MY" sz="1800" b="0" i="0" u="none" strike="noStrike" baseline="0" dirty="0">
                <a:solidFill>
                  <a:srgbClr val="0F87BB"/>
                </a:solidFill>
                <a:latin typeface="Wingdings-Regular"/>
              </a:rPr>
              <a:t>§ </a:t>
            </a:r>
            <a:r>
              <a:rPr lang="en-MY" sz="1800" b="0" i="0" u="none" strike="noStrike" baseline="0" dirty="0">
                <a:solidFill>
                  <a:srgbClr val="0F87BB"/>
                </a:solidFill>
                <a:latin typeface="MyanmarText"/>
              </a:rPr>
              <a:t>Oracle, SQL Server, not Database, They </a:t>
            </a:r>
            <a:r>
              <a:rPr lang="en-MY" sz="1800" b="0" i="0" u="none" strike="noStrike" baseline="0" dirty="0" err="1">
                <a:solidFill>
                  <a:srgbClr val="0F87BB"/>
                </a:solidFill>
                <a:latin typeface="MyanmarText"/>
              </a:rPr>
              <a:t>aanred</a:t>
            </a:r>
            <a:r>
              <a:rPr lang="en-MY" sz="1800" b="0" i="0" u="none" strike="noStrike" baseline="0" dirty="0">
                <a:solidFill>
                  <a:srgbClr val="0F87BB"/>
                </a:solidFill>
                <a:latin typeface="MyanmarText"/>
              </a:rPr>
              <a:t> </a:t>
            </a:r>
            <a:r>
              <a:rPr lang="en-MY" sz="1800" b="0" i="0" u="none" strike="noStrike" baseline="0" dirty="0" err="1">
                <a:solidFill>
                  <a:srgbClr val="0F87BB"/>
                </a:solidFill>
                <a:latin typeface="MyanmarText"/>
              </a:rPr>
              <a:t>DMaytSabQaLs</a:t>
            </a:r>
            <a:r>
              <a:rPr lang="en-MY" sz="1800" b="0" i="0" u="none" strike="noStrike" baseline="0" dirty="0">
                <a:solidFill>
                  <a:srgbClr val="0F87BB"/>
                </a:solidFill>
                <a:latin typeface="MyanmarText"/>
              </a:rPr>
              <a:t> </a:t>
            </a:r>
            <a:r>
              <a:rPr lang="en-MY" sz="1800" b="0" i="0" u="none" strike="noStrike" baseline="0" dirty="0" err="1">
                <a:solidFill>
                  <a:srgbClr val="0F87BB"/>
                </a:solidFill>
                <a:latin typeface="MyanmarText"/>
              </a:rPr>
              <a:t>aer</a:t>
            </a:r>
            <a:r>
              <a:rPr lang="en-MY" sz="1800" b="0" i="0" u="none" strike="noStrike" baseline="0" dirty="0">
                <a:solidFill>
                  <a:srgbClr val="0F87BB"/>
                </a:solidFill>
                <a:latin typeface="MyanmarText"/>
              </a:rPr>
              <a:t> e Management Systems.</a:t>
            </a:r>
          </a:p>
          <a:p>
            <a:pPr algn="l"/>
            <a:r>
              <a:rPr lang="en-US" sz="1800" b="0" i="0" u="none" strike="noStrike" baseline="0" dirty="0">
                <a:solidFill>
                  <a:srgbClr val="0F87BB"/>
                </a:solidFill>
                <a:latin typeface="Wingdings-Regular"/>
              </a:rPr>
              <a:t>§ </a:t>
            </a:r>
            <a:r>
              <a:rPr lang="en-US" sz="1800" b="0" i="0" u="none" strike="noStrike" baseline="0" dirty="0">
                <a:solidFill>
                  <a:srgbClr val="0F87BB"/>
                </a:solidFill>
                <a:latin typeface="MyanmarText"/>
              </a:rPr>
              <a:t>There is a </a:t>
            </a:r>
            <a:r>
              <a:rPr lang="en-US" sz="1800" b="0" i="0" u="none" strike="noStrike" baseline="0" dirty="0" err="1">
                <a:solidFill>
                  <a:srgbClr val="0F87BB"/>
                </a:solidFill>
                <a:latin typeface="MyanmarText"/>
              </a:rPr>
              <a:t>a</a:t>
            </a:r>
            <a:r>
              <a:rPr lang="en-US" sz="1800" b="0" i="0" u="none" strike="noStrike" baseline="0" dirty="0">
                <a:solidFill>
                  <a:srgbClr val="0F87BB"/>
                </a:solidFill>
                <a:latin typeface="MyanmarText"/>
              </a:rPr>
              <a:t> big difference between your DBMS and your Database.</a:t>
            </a:r>
          </a:p>
          <a:p>
            <a:pPr algn="l"/>
            <a:r>
              <a:rPr lang="en-US" sz="1800" b="0" i="0" u="none" strike="noStrike" baseline="0" dirty="0">
                <a:solidFill>
                  <a:srgbClr val="0F87BB"/>
                </a:solidFill>
                <a:latin typeface="Wingdings-Regular"/>
              </a:rPr>
              <a:t>§ </a:t>
            </a:r>
            <a:r>
              <a:rPr lang="en-US" sz="1800" b="0" i="0" u="none" strike="noStrike" baseline="0" dirty="0">
                <a:solidFill>
                  <a:srgbClr val="0F87BB"/>
                </a:solidFill>
                <a:latin typeface="MyanmarText"/>
              </a:rPr>
              <a:t>DBMS is a software, we’d install it on </a:t>
            </a:r>
            <a:r>
              <a:rPr lang="en-US" sz="1800" b="0" i="0" u="none" strike="noStrike" baseline="0" dirty="0" err="1">
                <a:solidFill>
                  <a:srgbClr val="0F87BB"/>
                </a:solidFill>
                <a:latin typeface="MyanmarText"/>
              </a:rPr>
              <a:t>eovuer</a:t>
            </a:r>
            <a:r>
              <a:rPr lang="en-US" sz="1800" b="0" i="0" u="none" strike="noStrike" baseline="0" dirty="0">
                <a:solidFill>
                  <a:srgbClr val="0F87BB"/>
                </a:solidFill>
                <a:latin typeface="MyanmarText"/>
              </a:rPr>
              <a:t> </a:t>
            </a:r>
            <a:r>
              <a:rPr lang="en-US" sz="1800" b="0" i="0" u="none" strike="noStrike" baseline="0" dirty="0" err="1">
                <a:solidFill>
                  <a:srgbClr val="0F87BB"/>
                </a:solidFill>
                <a:latin typeface="MyanmarText"/>
              </a:rPr>
              <a:t>nd</a:t>
            </a:r>
            <a:r>
              <a:rPr lang="en-US" sz="1800" b="0" i="0" u="none" strike="noStrike" baseline="0" dirty="0">
                <a:solidFill>
                  <a:srgbClr val="0F87BB"/>
                </a:solidFill>
                <a:latin typeface="MyanmarText"/>
              </a:rPr>
              <a:t> </a:t>
            </a:r>
            <a:r>
              <a:rPr lang="en-US" sz="1800" b="0" i="0" u="none" strike="noStrike" baseline="0" dirty="0" err="1">
                <a:solidFill>
                  <a:srgbClr val="0F87BB"/>
                </a:solidFill>
                <a:latin typeface="MyanmarText"/>
              </a:rPr>
              <a:t>ea</a:t>
            </a:r>
            <a:r>
              <a:rPr lang="en-US" sz="1800" b="0" i="0" u="none" strike="noStrike" baseline="0" dirty="0">
                <a:solidFill>
                  <a:srgbClr val="0F87BB"/>
                </a:solidFill>
                <a:latin typeface="MyanmarText"/>
              </a:rPr>
              <a:t> </a:t>
            </a:r>
            <a:r>
              <a:rPr lang="en-US" sz="1800" b="0" i="0" u="none" strike="noStrike" baseline="0" dirty="0" err="1">
                <a:solidFill>
                  <a:srgbClr val="0F87BB"/>
                </a:solidFill>
                <a:latin typeface="MyanmarText"/>
              </a:rPr>
              <a:t>ssketrovpe</a:t>
            </a:r>
            <a:r>
              <a:rPr lang="en-US" sz="1800" b="0" i="0" u="none" strike="noStrike" baseline="0" dirty="0">
                <a:solidFill>
                  <a:srgbClr val="0F87BB"/>
                </a:solidFill>
                <a:latin typeface="MyanmarText"/>
              </a:rPr>
              <a:t> </a:t>
            </a:r>
            <a:r>
              <a:rPr lang="en-US" sz="1800" b="0" i="0" u="none" strike="noStrike" baseline="0" dirty="0" err="1">
                <a:solidFill>
                  <a:srgbClr val="0F87BB"/>
                </a:solidFill>
                <a:latin typeface="MyanmarText"/>
              </a:rPr>
              <a:t>rc</a:t>
            </a:r>
            <a:r>
              <a:rPr lang="en-US" sz="1800" b="0" i="0" u="none" strike="noStrike" baseline="0" dirty="0">
                <a:solidFill>
                  <a:srgbClr val="0F87BB"/>
                </a:solidFill>
                <a:latin typeface="MyanmarText"/>
              </a:rPr>
              <a:t> </a:t>
            </a:r>
            <a:r>
              <a:rPr lang="en-US" sz="1800" b="0" i="0" u="none" strike="noStrike" baseline="0" dirty="0" err="1">
                <a:solidFill>
                  <a:srgbClr val="0F87BB"/>
                </a:solidFill>
                <a:latin typeface="MyanmarText"/>
              </a:rPr>
              <a:t>ofamrmpu</a:t>
            </a:r>
            <a:r>
              <a:rPr lang="en-US" sz="1800" b="0" i="0" u="none" strike="noStrike" baseline="0" dirty="0">
                <a:solidFill>
                  <a:srgbClr val="0F87BB"/>
                </a:solidFill>
                <a:latin typeface="MyanmarText"/>
              </a:rPr>
              <a:t>. </a:t>
            </a:r>
            <a:r>
              <a:rPr lang="en-US" sz="1800" b="0" i="0" u="none" strike="noStrike" baseline="0" dirty="0" err="1">
                <a:solidFill>
                  <a:srgbClr val="0F87BB"/>
                </a:solidFill>
                <a:latin typeface="MyanmarText"/>
              </a:rPr>
              <a:t>ter</a:t>
            </a:r>
            <a:r>
              <a:rPr lang="en-US" sz="1800" b="0" i="0" u="none" strike="noStrike" baseline="0" dirty="0">
                <a:solidFill>
                  <a:srgbClr val="0F87BB"/>
                </a:solidFill>
                <a:latin typeface="MyanmarText"/>
              </a:rPr>
              <a:t> or a server or</a:t>
            </a:r>
          </a:p>
          <a:p>
            <a:pPr algn="l"/>
            <a:r>
              <a:rPr lang="en-US" sz="1800" b="0" i="0" u="none" strike="noStrike" baseline="0" dirty="0">
                <a:solidFill>
                  <a:srgbClr val="0F87BB"/>
                </a:solidFill>
                <a:latin typeface="Wingdings-Regular"/>
              </a:rPr>
              <a:t>§ </a:t>
            </a:r>
            <a:r>
              <a:rPr lang="en-US" sz="1800" b="0" i="0" u="none" strike="noStrike" baseline="0" dirty="0">
                <a:solidFill>
                  <a:srgbClr val="0F87BB"/>
                </a:solidFill>
                <a:latin typeface="MyanmarText"/>
              </a:rPr>
              <a:t>We use DMBS, to create and manage one or more databases.</a:t>
            </a:r>
          </a:p>
          <a:p>
            <a:pPr algn="l"/>
            <a:r>
              <a:rPr lang="en-US" sz="1800" b="0" i="0" u="none" strike="noStrike" baseline="0" dirty="0">
                <a:solidFill>
                  <a:srgbClr val="0F87BB"/>
                </a:solidFill>
                <a:latin typeface="Wingdings-Regular"/>
              </a:rPr>
              <a:t>§ </a:t>
            </a:r>
            <a:r>
              <a:rPr lang="en-US" sz="1800" b="0" i="0" u="none" strike="noStrike" baseline="0" dirty="0">
                <a:solidFill>
                  <a:srgbClr val="0F87BB"/>
                </a:solidFill>
                <a:latin typeface="MyanmarText"/>
              </a:rPr>
              <a:t>The database is your data and</a:t>
            </a:r>
            <a:endParaRPr lang="en-M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E3207F-CFAB-4A01-87C8-811D0F4F09FA}" type="slidenum">
              <a:rPr lang="en-MY" smtClean="0"/>
              <a:t>26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6810753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Inventor of the 1</a:t>
            </a:r>
            <a:r>
              <a:rPr lang="en-US" baseline="30000" dirty="0"/>
              <a:t>st</a:t>
            </a:r>
            <a:r>
              <a:rPr lang="en-US" dirty="0"/>
              <a:t> DBMS</a:t>
            </a:r>
          </a:p>
          <a:p>
            <a:r>
              <a:rPr lang="en-US" dirty="0"/>
              <a:t>Childs </a:t>
            </a:r>
            <a:r>
              <a:rPr lang="en-US" dirty="0" err="1"/>
              <a:t>magman</a:t>
            </a:r>
            <a:endParaRPr lang="en-US" dirty="0"/>
          </a:p>
          <a:p>
            <a:endParaRPr lang="en-US" dirty="0"/>
          </a:p>
          <a:p>
            <a:r>
              <a:rPr lang="en-US" dirty="0"/>
              <a:t>Relational DB</a:t>
            </a:r>
          </a:p>
          <a:p>
            <a:pPr marL="171450" indent="-171450">
              <a:buFontTx/>
              <a:buChar char="-"/>
            </a:pPr>
            <a:r>
              <a:rPr lang="en-US" dirty="0"/>
              <a:t>Relational coz there is relation </a:t>
            </a:r>
            <a:r>
              <a:rPr lang="en-US" dirty="0" err="1"/>
              <a:t>betw</a:t>
            </a:r>
            <a:r>
              <a:rPr lang="en-US" dirty="0"/>
              <a:t> col &amp; rows</a:t>
            </a:r>
          </a:p>
          <a:p>
            <a:pPr marL="171450" indent="-171450">
              <a:buFontTx/>
              <a:buChar char="-"/>
            </a:pPr>
            <a:r>
              <a:rPr lang="en-US" dirty="0"/>
              <a:t>3 tables – relationship </a:t>
            </a:r>
            <a:r>
              <a:rPr lang="en-US" dirty="0" err="1"/>
              <a:t>betw</a:t>
            </a:r>
            <a:r>
              <a:rPr lang="en-US" dirty="0"/>
              <a:t> table 1 and table 2 </a:t>
            </a:r>
            <a:r>
              <a:rPr lang="en-US" dirty="0" err="1"/>
              <a:t>etc</a:t>
            </a:r>
            <a:endParaRPr lang="en-US" dirty="0"/>
          </a:p>
          <a:p>
            <a:endParaRPr lang="en-M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E3207F-CFAB-4A01-87C8-811D0F4F09FA}" type="slidenum">
              <a:rPr lang="en-MY" smtClean="0"/>
              <a:t>27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40006890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Most DBMS are Relational DBMS</a:t>
            </a:r>
          </a:p>
          <a:p>
            <a:endParaRPr lang="en-US" dirty="0"/>
          </a:p>
          <a:p>
            <a:r>
              <a:rPr lang="en-US" dirty="0"/>
              <a:t>This one, mostly RDBMS</a:t>
            </a:r>
          </a:p>
          <a:p>
            <a:r>
              <a:rPr lang="en-US" dirty="0"/>
              <a:t>RDBMS – store structured data (MySQL)</a:t>
            </a:r>
          </a:p>
          <a:p>
            <a:r>
              <a:rPr lang="en-US" dirty="0"/>
              <a:t>NoSQL – semi-structured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E3207F-CFAB-4A01-87C8-811D0F4F09FA}" type="slidenum">
              <a:rPr lang="en-MY" smtClean="0"/>
              <a:t>28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8513800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Building blocks of DB are tables.</a:t>
            </a:r>
          </a:p>
          <a:p>
            <a:endParaRPr lang="en-US" dirty="0"/>
          </a:p>
          <a:p>
            <a:r>
              <a:rPr lang="en-US" dirty="0"/>
              <a:t>Structure of table: column and rows</a:t>
            </a:r>
          </a:p>
          <a:p>
            <a:r>
              <a:rPr lang="en-US" dirty="0"/>
              <a:t>Can define the columns</a:t>
            </a:r>
          </a:p>
          <a:p>
            <a:r>
              <a:rPr lang="en-US" dirty="0"/>
              <a:t>Each column has name and data type</a:t>
            </a:r>
          </a:p>
          <a:p>
            <a:endParaRPr lang="en-M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E3207F-CFAB-4A01-87C8-811D0F4F09FA}" type="slidenum">
              <a:rPr lang="en-MY" smtClean="0"/>
              <a:t>31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15141660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E3207F-CFAB-4A01-87C8-811D0F4F09FA}" type="slidenum">
              <a:rPr lang="en-MY" smtClean="0"/>
              <a:t>32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0594257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E3207F-CFAB-4A01-87C8-811D0F4F09FA}" type="slidenum">
              <a:rPr lang="en-MY" smtClean="0"/>
              <a:t>9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79109266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Key – identify a record in the table uniquely</a:t>
            </a:r>
          </a:p>
          <a:p>
            <a:r>
              <a:rPr lang="en-US" dirty="0"/>
              <a:t>Key – can be single column or more – candidate key</a:t>
            </a:r>
          </a:p>
          <a:p>
            <a:r>
              <a:rPr lang="en-US" dirty="0"/>
              <a:t>Other columns – non-key columns</a:t>
            </a:r>
          </a:p>
          <a:p>
            <a:endParaRPr lang="en-M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E3207F-CFAB-4A01-87C8-811D0F4F09FA}" type="slidenum">
              <a:rPr lang="en-MY" smtClean="0"/>
              <a:t>33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81580443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 kind of key</a:t>
            </a:r>
          </a:p>
          <a:p>
            <a:pPr marL="228600" indent="-228600">
              <a:buAutoNum type="arabicPeriod"/>
            </a:pPr>
            <a:r>
              <a:rPr lang="en-US" dirty="0"/>
              <a:t>Primary key</a:t>
            </a:r>
          </a:p>
          <a:p>
            <a:pPr marL="228600" indent="-228600">
              <a:buAutoNum type="arabicPeriod"/>
            </a:pPr>
            <a:r>
              <a:rPr lang="en-US" dirty="0"/>
              <a:t>2. composite key</a:t>
            </a:r>
          </a:p>
          <a:p>
            <a:pPr marL="228600" indent="-228600">
              <a:buAutoNum type="arabicPeriod"/>
            </a:pPr>
            <a:endParaRPr lang="en-US" dirty="0"/>
          </a:p>
          <a:p>
            <a:pPr marL="0" indent="0">
              <a:buNone/>
            </a:pPr>
            <a:r>
              <a:rPr lang="en-US" dirty="0"/>
              <a:t>Primary key </a:t>
            </a:r>
          </a:p>
          <a:p>
            <a:pPr marL="171450" indent="-171450">
              <a:buFontTx/>
              <a:buChar char="-"/>
            </a:pPr>
            <a:r>
              <a:rPr lang="en-US" dirty="0"/>
              <a:t>Single column to identify a record uniquely</a:t>
            </a:r>
          </a:p>
          <a:p>
            <a:pPr marL="171450" indent="-171450">
              <a:buFontTx/>
              <a:buChar char="-"/>
            </a:pPr>
            <a:r>
              <a:rPr lang="en-US" dirty="0"/>
              <a:t>Rules </a:t>
            </a:r>
            <a:endParaRPr lang="en-MY" dirty="0"/>
          </a:p>
          <a:p>
            <a:pPr marL="628650" lvl="1" indent="-171450">
              <a:buFontTx/>
              <a:buChar char="-"/>
            </a:pPr>
            <a:r>
              <a:rPr lang="en-MY" dirty="0"/>
              <a:t>Value cannot be null</a:t>
            </a:r>
          </a:p>
          <a:p>
            <a:pPr marL="628650" lvl="1" indent="-171450">
              <a:buFontTx/>
              <a:buChar char="-"/>
            </a:pPr>
            <a:r>
              <a:rPr lang="en-MY" dirty="0"/>
              <a:t>Should be unique</a:t>
            </a:r>
          </a:p>
          <a:p>
            <a:pPr marL="628650" lvl="1" indent="-171450">
              <a:buFontTx/>
              <a:buChar char="-"/>
            </a:pPr>
            <a:r>
              <a:rPr lang="en-MY" dirty="0"/>
              <a:t>Value given when new record created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E3207F-CFAB-4A01-87C8-811D0F4F09FA}" type="slidenum">
              <a:rPr lang="en-MY" smtClean="0"/>
              <a:t>34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41419719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Composite key</a:t>
            </a:r>
          </a:p>
          <a:p>
            <a:r>
              <a:rPr lang="en-US" dirty="0"/>
              <a:t>- From multiple columns to identify a record uniquely</a:t>
            </a:r>
            <a:endParaRPr lang="en-M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E3207F-CFAB-4A01-87C8-811D0F4F09FA}" type="slidenum">
              <a:rPr lang="en-MY" smtClean="0"/>
              <a:t>35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607636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Foreign Kye</a:t>
            </a:r>
          </a:p>
          <a:p>
            <a:pPr marL="171450" indent="-171450">
              <a:buFontTx/>
              <a:buChar char="-"/>
            </a:pPr>
            <a:r>
              <a:rPr lang="en-US" dirty="0"/>
              <a:t>Column refers to other primary key of other table</a:t>
            </a:r>
          </a:p>
          <a:p>
            <a:pPr marL="171450" indent="-171450">
              <a:buFontTx/>
              <a:buChar char="-"/>
            </a:pPr>
            <a:r>
              <a:rPr lang="en-US" dirty="0"/>
              <a:t>Can have duplicated value</a:t>
            </a:r>
          </a:p>
          <a:p>
            <a:pPr marL="171450" indent="-171450">
              <a:buFontTx/>
              <a:buChar char="-"/>
            </a:pPr>
            <a:r>
              <a:rPr lang="en-US" dirty="0"/>
              <a:t>Can have more than 1 foreign key</a:t>
            </a:r>
            <a:endParaRPr lang="en-M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E3207F-CFAB-4A01-87C8-811D0F4F09FA}" type="slidenum">
              <a:rPr lang="en-MY" smtClean="0"/>
              <a:t>36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03255464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Most of the time not using diamonds diagram, just use line</a:t>
            </a:r>
            <a:endParaRPr lang="en-M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E3207F-CFAB-4A01-87C8-811D0F4F09FA}" type="slidenum">
              <a:rPr lang="en-MY" smtClean="0"/>
              <a:t>38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14551884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80% one to many</a:t>
            </a:r>
          </a:p>
          <a:p>
            <a:r>
              <a:rPr lang="en-US" dirty="0"/>
              <a:t>20% many to many</a:t>
            </a:r>
          </a:p>
          <a:p>
            <a:r>
              <a:rPr lang="en-US" dirty="0"/>
              <a:t>Avoid one to one</a:t>
            </a:r>
            <a:endParaRPr lang="en-M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E3207F-CFAB-4A01-87C8-811D0F4F09FA}" type="slidenum">
              <a:rPr lang="en-MY" smtClean="0"/>
              <a:t>39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423707051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Best practice just store them in the same table, </a:t>
            </a:r>
          </a:p>
          <a:p>
            <a:r>
              <a:rPr lang="en-US" dirty="0"/>
              <a:t>but we can do that</a:t>
            </a:r>
          </a:p>
          <a:p>
            <a:endParaRPr lang="en-US" dirty="0"/>
          </a:p>
          <a:p>
            <a:endParaRPr lang="en-M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E3207F-CFAB-4A01-87C8-811D0F4F09FA}" type="slidenum">
              <a:rPr lang="en-MY" smtClean="0"/>
              <a:t>43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45913829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many to many, we need an extra table – linking table</a:t>
            </a:r>
          </a:p>
          <a:p>
            <a:endParaRPr lang="en-US" dirty="0"/>
          </a:p>
          <a:p>
            <a:r>
              <a:rPr lang="en-US" dirty="0"/>
              <a:t>Linking table:</a:t>
            </a:r>
          </a:p>
          <a:p>
            <a:r>
              <a:rPr lang="en-US" dirty="0"/>
              <a:t>Don’t need to have primary key</a:t>
            </a:r>
          </a:p>
          <a:p>
            <a:r>
              <a:rPr lang="en-US" dirty="0"/>
              <a:t>Not a composite key – don’t need to identify specific data</a:t>
            </a:r>
            <a:endParaRPr lang="en-M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E3207F-CFAB-4A01-87C8-811D0F4F09FA}" type="slidenum">
              <a:rPr lang="en-MY" smtClean="0"/>
              <a:t>46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03639805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example: </a:t>
            </a:r>
          </a:p>
          <a:p>
            <a:r>
              <a:rPr lang="en-US" dirty="0"/>
              <a:t>cyan color</a:t>
            </a:r>
          </a:p>
          <a:p>
            <a:r>
              <a:rPr lang="en-US" dirty="0"/>
              <a:t>Many course for 1 student</a:t>
            </a:r>
            <a:endParaRPr lang="en-M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E3207F-CFAB-4A01-87C8-811D0F4F09FA}" type="slidenum">
              <a:rPr lang="en-MY" smtClean="0"/>
              <a:t>47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9673166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example: </a:t>
            </a:r>
          </a:p>
          <a:p>
            <a:r>
              <a:rPr lang="en-US" dirty="0"/>
              <a:t>orange color</a:t>
            </a:r>
          </a:p>
          <a:p>
            <a:r>
              <a:rPr lang="en-US" dirty="0"/>
              <a:t>1 course many student</a:t>
            </a:r>
            <a:endParaRPr lang="en-M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E3207F-CFAB-4A01-87C8-811D0F4F09FA}" type="slidenum">
              <a:rPr lang="en-MY" smtClean="0"/>
              <a:t>48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7602612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Problems of using spreadsheets to store data</a:t>
            </a:r>
            <a:endParaRPr lang="en-M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E3207F-CFAB-4A01-87C8-811D0F4F09FA}" type="slidenum">
              <a:rPr lang="en-MY" smtClean="0"/>
              <a:t>11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55182836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we delete a record in the parent table:</a:t>
            </a:r>
          </a:p>
          <a:p>
            <a:r>
              <a:rPr lang="en-MY" dirty="0"/>
              <a:t>The child table that don’t have a parent record: we call them orphan record</a:t>
            </a:r>
          </a:p>
          <a:p>
            <a:endParaRPr lang="en-MY" dirty="0"/>
          </a:p>
          <a:p>
            <a:r>
              <a:rPr lang="en-MY" dirty="0"/>
              <a:t>If we want to delete the parent, we delete the children record first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E3207F-CFAB-4A01-87C8-811D0F4F09FA}" type="slidenum">
              <a:rPr lang="en-MY" smtClean="0"/>
              <a:t>49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8710384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2 M  rows of data, cant even load/open the data</a:t>
            </a:r>
          </a:p>
          <a:p>
            <a:r>
              <a:rPr lang="en-US" dirty="0"/>
              <a:t>So we need a fast way to retrieve data</a:t>
            </a:r>
            <a:endParaRPr lang="en-M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E3207F-CFAB-4A01-87C8-811D0F4F09FA}" type="slidenum">
              <a:rPr lang="en-MY" smtClean="0"/>
              <a:t>12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2501980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Concurrency problem </a:t>
            </a:r>
          </a:p>
          <a:p>
            <a:pPr marL="171450" indent="-171450">
              <a:buFontTx/>
              <a:buChar char="-"/>
            </a:pPr>
            <a:r>
              <a:rPr lang="en-US" dirty="0"/>
              <a:t>5 ppl want to sleep on the bed (diagram above)</a:t>
            </a:r>
          </a:p>
          <a:p>
            <a:pPr marL="171450" indent="-171450">
              <a:buFontTx/>
              <a:buChar char="-"/>
            </a:pPr>
            <a:r>
              <a:rPr lang="en-US" dirty="0"/>
              <a:t>What to do if 5 ppl update a cell at the same time</a:t>
            </a:r>
          </a:p>
          <a:p>
            <a:endParaRPr lang="en-M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E3207F-CFAB-4A01-87C8-811D0F4F09FA}" type="slidenum">
              <a:rPr lang="en-MY" smtClean="0"/>
              <a:t>13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42558855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Phone number format, address, </a:t>
            </a:r>
          </a:p>
          <a:p>
            <a:pPr marL="171450" indent="-171450">
              <a:buFontTx/>
              <a:buChar char="-"/>
            </a:pPr>
            <a:r>
              <a:rPr lang="en-US" dirty="0"/>
              <a:t>In database, we can control everything that we want to make sure we have accurate data at the end</a:t>
            </a:r>
            <a:endParaRPr lang="en-M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E3207F-CFAB-4A01-87C8-811D0F4F09FA}" type="slidenum">
              <a:rPr lang="en-MY" smtClean="0"/>
              <a:t>14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4260056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Authorization, ….</a:t>
            </a:r>
          </a:p>
          <a:p>
            <a:r>
              <a:rPr lang="en-US" dirty="0"/>
              <a:t>1. </a:t>
            </a:r>
            <a:r>
              <a:rPr lang="en-US" dirty="0" err="1"/>
              <a:t>autthorization</a:t>
            </a:r>
            <a:endParaRPr lang="en-US" dirty="0"/>
          </a:p>
          <a:p>
            <a:r>
              <a:rPr lang="en-US" dirty="0"/>
              <a:t>2. </a:t>
            </a:r>
          </a:p>
          <a:p>
            <a:r>
              <a:rPr lang="en-US" dirty="0"/>
              <a:t>3. Want to know the person editing that data- data history</a:t>
            </a:r>
            <a:endParaRPr lang="en-M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E3207F-CFAB-4A01-87C8-811D0F4F09FA}" type="slidenum">
              <a:rPr lang="en-MY" smtClean="0"/>
              <a:t>15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2054601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Redundancy – duplicated data</a:t>
            </a:r>
          </a:p>
          <a:p>
            <a:r>
              <a:rPr lang="en-US" dirty="0"/>
              <a:t>Good – can store the backup somewhere else and if anything happen to the original, we can still have the copy</a:t>
            </a:r>
          </a:p>
          <a:p>
            <a:r>
              <a:rPr lang="en-US" dirty="0"/>
              <a:t>BAD – leads to conflicts, in example TEA - $10/ $12 – which one is correct</a:t>
            </a:r>
            <a:endParaRPr lang="en-M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E3207F-CFAB-4A01-87C8-811D0F4F09FA}" type="slidenum">
              <a:rPr lang="en-MY" smtClean="0"/>
              <a:t>16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7316214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His experience - Organizations in Sarawak (lots of branches in Sarawak)</a:t>
            </a:r>
          </a:p>
          <a:p>
            <a:pPr marL="171450" indent="-171450">
              <a:buFontTx/>
              <a:buChar char="-"/>
            </a:pPr>
            <a:r>
              <a:rPr lang="en-US" dirty="0"/>
              <a:t>Store data in USB/Flash memories – excel.</a:t>
            </a:r>
          </a:p>
          <a:p>
            <a:pPr marL="171450" indent="-171450">
              <a:buFontTx/>
              <a:buChar char="-"/>
            </a:pPr>
            <a:r>
              <a:rPr lang="en-US" dirty="0"/>
              <a:t>Each branch store in </a:t>
            </a:r>
            <a:r>
              <a:rPr lang="en-US" dirty="0" err="1"/>
              <a:t>pendrive</a:t>
            </a:r>
            <a:r>
              <a:rPr lang="en-US" dirty="0"/>
              <a:t> and send them to HQ</a:t>
            </a:r>
          </a:p>
          <a:p>
            <a:pPr marL="171450" indent="-171450">
              <a:buFontTx/>
              <a:buChar char="-"/>
            </a:pPr>
            <a:r>
              <a:rPr lang="en-US" dirty="0"/>
              <a:t>What happen if we lose it, not significance to small company, but if big company like </a:t>
            </a:r>
            <a:r>
              <a:rPr lang="en-US" dirty="0" err="1"/>
              <a:t>petronas</a:t>
            </a:r>
            <a:r>
              <a:rPr lang="en-US" dirty="0"/>
              <a:t> or shell</a:t>
            </a:r>
            <a:endParaRPr lang="en-M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E3207F-CFAB-4A01-87C8-811D0F4F09FA}" type="slidenum">
              <a:rPr lang="en-MY" smtClean="0"/>
              <a:t>17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41302807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482786" y="450494"/>
            <a:ext cx="11226426" cy="7956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2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11/27/2020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2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200" b="0" i="0">
                <a:solidFill>
                  <a:srgbClr val="0F86BA"/>
                </a:solidFill>
                <a:latin typeface="Myanmar Text"/>
                <a:cs typeface="Myanmar Tex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11/27/2020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2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11/27/2020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2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11/27/2020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11/27/2020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7437119" y="1920239"/>
            <a:ext cx="4754880" cy="493775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677538" y="552472"/>
            <a:ext cx="2041978" cy="69328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111813" y="457504"/>
            <a:ext cx="4597400" cy="77660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2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8739" y="2609596"/>
            <a:ext cx="5836920" cy="23818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200" b="0" i="0">
                <a:solidFill>
                  <a:srgbClr val="0F86BA"/>
                </a:solidFill>
                <a:latin typeface="Myanmar Text"/>
                <a:cs typeface="Myanmar Tex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11/27/2020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info@thecads.org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64617" y="540002"/>
            <a:ext cx="2078583" cy="71821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914622" y="0"/>
            <a:ext cx="8277377" cy="68579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179761" y="2356611"/>
            <a:ext cx="583184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95" dirty="0">
                <a:solidFill>
                  <a:srgbClr val="FFFFFF"/>
                </a:solidFill>
              </a:rPr>
              <a:t>Introduction </a:t>
            </a:r>
            <a:r>
              <a:rPr sz="2800" spc="80" dirty="0">
                <a:solidFill>
                  <a:srgbClr val="FFFFFF"/>
                </a:solidFill>
              </a:rPr>
              <a:t>to </a:t>
            </a:r>
            <a:r>
              <a:rPr sz="2800" spc="85" dirty="0">
                <a:solidFill>
                  <a:srgbClr val="FFFFFF"/>
                </a:solidFill>
              </a:rPr>
              <a:t>Relational</a:t>
            </a:r>
            <a:r>
              <a:rPr sz="2800" spc="-425" dirty="0">
                <a:solidFill>
                  <a:srgbClr val="FFFFFF"/>
                </a:solidFill>
              </a:rPr>
              <a:t> </a:t>
            </a:r>
            <a:r>
              <a:rPr sz="2800" spc="100" dirty="0">
                <a:solidFill>
                  <a:srgbClr val="FFFFFF"/>
                </a:solidFill>
              </a:rPr>
              <a:t>Databases</a:t>
            </a:r>
            <a:endParaRPr sz="2800"/>
          </a:p>
        </p:txBody>
      </p:sp>
      <p:sp>
        <p:nvSpPr>
          <p:cNvPr id="6" name="object 6"/>
          <p:cNvSpPr txBox="1"/>
          <p:nvPr/>
        </p:nvSpPr>
        <p:spPr>
          <a:xfrm>
            <a:off x="4991100" y="3030219"/>
            <a:ext cx="2211070" cy="1132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2800" b="1" spc="125" dirty="0">
                <a:solidFill>
                  <a:srgbClr val="A8A9AC"/>
                </a:solidFill>
                <a:latin typeface="Calibri"/>
                <a:cs typeface="Calibri"/>
              </a:rPr>
              <a:t>SQL</a:t>
            </a:r>
            <a:r>
              <a:rPr sz="2800" b="1" spc="-155" dirty="0">
                <a:solidFill>
                  <a:srgbClr val="A8A9AC"/>
                </a:solidFill>
                <a:latin typeface="Calibri"/>
                <a:cs typeface="Calibri"/>
              </a:rPr>
              <a:t> </a:t>
            </a:r>
            <a:r>
              <a:rPr sz="2800" b="1" spc="45" dirty="0">
                <a:solidFill>
                  <a:srgbClr val="A8A9AC"/>
                </a:solidFill>
                <a:latin typeface="Calibri"/>
                <a:cs typeface="Calibri"/>
              </a:rPr>
              <a:t>Essentials</a:t>
            </a:r>
            <a:endParaRPr sz="28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2960"/>
              </a:spcBef>
            </a:pPr>
            <a:r>
              <a:rPr sz="2000" spc="45" dirty="0">
                <a:solidFill>
                  <a:srgbClr val="FFFFFF"/>
                </a:solidFill>
                <a:latin typeface="Calibri"/>
                <a:cs typeface="Calibri"/>
              </a:rPr>
              <a:t>July</a:t>
            </a:r>
            <a:r>
              <a:rPr sz="20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2020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993000" y="534441"/>
            <a:ext cx="2703195" cy="711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r">
              <a:lnSpc>
                <a:spcPts val="2615"/>
              </a:lnSpc>
            </a:pPr>
            <a:r>
              <a:rPr sz="2200" b="1" spc="75" dirty="0">
                <a:latin typeface="Calibri"/>
                <a:cs typeface="Calibri"/>
              </a:rPr>
              <a:t>Introduction </a:t>
            </a:r>
            <a:r>
              <a:rPr sz="2200" b="1" spc="65" dirty="0">
                <a:latin typeface="Calibri"/>
                <a:cs typeface="Calibri"/>
              </a:rPr>
              <a:t>to</a:t>
            </a:r>
            <a:r>
              <a:rPr sz="2200" b="1" spc="-245" dirty="0">
                <a:latin typeface="Calibri"/>
                <a:cs typeface="Calibri"/>
              </a:rPr>
              <a:t> </a:t>
            </a:r>
            <a:r>
              <a:rPr sz="2200" b="1" spc="75" dirty="0">
                <a:latin typeface="Calibri"/>
                <a:cs typeface="Calibri"/>
              </a:rPr>
              <a:t>DBMS</a:t>
            </a:r>
            <a:endParaRPr sz="2200">
              <a:latin typeface="Calibri"/>
              <a:cs typeface="Calibri"/>
            </a:endParaRPr>
          </a:p>
          <a:p>
            <a:pPr algn="r">
              <a:lnSpc>
                <a:spcPct val="100000"/>
              </a:lnSpc>
              <a:spcBef>
                <a:spcPts val="484"/>
              </a:spcBef>
            </a:pPr>
            <a:r>
              <a:rPr sz="2000" spc="65" dirty="0">
                <a:solidFill>
                  <a:srgbClr val="BFBFBF"/>
                </a:solidFill>
                <a:latin typeface="Calibri"/>
                <a:cs typeface="Calibri"/>
              </a:rPr>
              <a:t>D</a:t>
            </a:r>
            <a:r>
              <a:rPr sz="2000" spc="40" dirty="0">
                <a:solidFill>
                  <a:srgbClr val="BFBFBF"/>
                </a:solidFill>
                <a:latin typeface="Calibri"/>
                <a:cs typeface="Calibri"/>
              </a:rPr>
              <a:t>a</a:t>
            </a:r>
            <a:r>
              <a:rPr sz="2000" spc="-15" dirty="0">
                <a:solidFill>
                  <a:srgbClr val="BFBFBF"/>
                </a:solidFill>
                <a:latin typeface="Calibri"/>
                <a:cs typeface="Calibri"/>
              </a:rPr>
              <a:t>t</a:t>
            </a:r>
            <a:r>
              <a:rPr sz="2000" dirty="0">
                <a:solidFill>
                  <a:srgbClr val="BFBFBF"/>
                </a:solidFill>
                <a:latin typeface="Calibri"/>
                <a:cs typeface="Calibri"/>
              </a:rPr>
              <a:t>a</a:t>
            </a:r>
            <a:r>
              <a:rPr sz="2000" spc="80" dirty="0">
                <a:solidFill>
                  <a:srgbClr val="BFBFBF"/>
                </a:solidFill>
                <a:latin typeface="Calibri"/>
                <a:cs typeface="Calibri"/>
              </a:rPr>
              <a:t>b</a:t>
            </a:r>
            <a:r>
              <a:rPr sz="2000" dirty="0">
                <a:solidFill>
                  <a:srgbClr val="BFBFBF"/>
                </a:solidFill>
                <a:latin typeface="Calibri"/>
                <a:cs typeface="Calibri"/>
              </a:rPr>
              <a:t>as</a:t>
            </a:r>
            <a:r>
              <a:rPr sz="2000" spc="5" dirty="0">
                <a:solidFill>
                  <a:srgbClr val="BFBFBF"/>
                </a:solidFill>
                <a:latin typeface="Calibri"/>
                <a:cs typeface="Calibri"/>
              </a:rPr>
              <a:t>e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9" y="10"/>
            <a:ext cx="12191979" cy="685798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4381994"/>
            <a:ext cx="12192000" cy="1576070"/>
          </a:xfrm>
          <a:custGeom>
            <a:avLst/>
            <a:gdLst/>
            <a:ahLst/>
            <a:cxnLst/>
            <a:rect l="l" t="t" r="r" b="b"/>
            <a:pathLst>
              <a:path w="12192000" h="1576070">
                <a:moveTo>
                  <a:pt x="0" y="0"/>
                </a:moveTo>
                <a:lnTo>
                  <a:pt x="12192000" y="0"/>
                </a:lnTo>
                <a:lnTo>
                  <a:pt x="12192000" y="1576024"/>
                </a:lnTo>
                <a:lnTo>
                  <a:pt x="0" y="1576024"/>
                </a:lnTo>
                <a:lnTo>
                  <a:pt x="0" y="0"/>
                </a:lnTo>
                <a:close/>
              </a:path>
            </a:pathLst>
          </a:custGeom>
          <a:solidFill>
            <a:srgbClr val="0766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47966" y="4587747"/>
            <a:ext cx="375285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-5" dirty="0">
                <a:solidFill>
                  <a:srgbClr val="FFFFFF"/>
                </a:solidFill>
                <a:latin typeface="Myanmar Text"/>
                <a:cs typeface="Myanmar Text"/>
              </a:rPr>
              <a:t>SPREADSHEETS</a:t>
            </a:r>
            <a:endParaRPr sz="4000">
              <a:latin typeface="Myanmar Text"/>
              <a:cs typeface="Myanmar Tex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111813" y="450494"/>
            <a:ext cx="4597400" cy="795655"/>
          </a:xfrm>
          <a:prstGeom prst="rect">
            <a:avLst/>
          </a:prstGeom>
        </p:spPr>
        <p:txBody>
          <a:bodyPr vert="horz" wrap="square" lIns="0" tIns="80645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635"/>
              </a:spcBef>
            </a:pPr>
            <a:r>
              <a:rPr sz="2200" b="1" spc="75" dirty="0">
                <a:latin typeface="Calibri"/>
                <a:cs typeface="Calibri"/>
              </a:rPr>
              <a:t>Introduction </a:t>
            </a:r>
            <a:r>
              <a:rPr sz="2200" b="1" spc="65" dirty="0">
                <a:latin typeface="Calibri"/>
                <a:cs typeface="Calibri"/>
              </a:rPr>
              <a:t>to Relational</a:t>
            </a:r>
            <a:r>
              <a:rPr sz="2200" b="1" spc="-325" dirty="0">
                <a:latin typeface="Calibri"/>
                <a:cs typeface="Calibri"/>
              </a:rPr>
              <a:t> </a:t>
            </a:r>
            <a:r>
              <a:rPr sz="2200" b="1" spc="80" dirty="0">
                <a:latin typeface="Calibri"/>
                <a:cs typeface="Calibri"/>
              </a:rPr>
              <a:t>Databases</a:t>
            </a:r>
            <a:endParaRPr sz="2200">
              <a:latin typeface="Calibri"/>
              <a:cs typeface="Calibri"/>
            </a:endParaRPr>
          </a:p>
          <a:p>
            <a:pPr marR="5080" algn="r">
              <a:lnSpc>
                <a:spcPct val="100000"/>
              </a:lnSpc>
              <a:spcBef>
                <a:spcPts val="489"/>
              </a:spcBef>
            </a:pPr>
            <a:r>
              <a:rPr sz="2000" spc="65" dirty="0">
                <a:solidFill>
                  <a:srgbClr val="BFBFBF"/>
                </a:solidFill>
                <a:latin typeface="Calibri"/>
                <a:cs typeface="Calibri"/>
              </a:rPr>
              <a:t>D</a:t>
            </a:r>
            <a:r>
              <a:rPr sz="2000" spc="40" dirty="0">
                <a:solidFill>
                  <a:srgbClr val="BFBFBF"/>
                </a:solidFill>
                <a:latin typeface="Calibri"/>
                <a:cs typeface="Calibri"/>
              </a:rPr>
              <a:t>a</a:t>
            </a:r>
            <a:r>
              <a:rPr sz="2000" spc="-15" dirty="0">
                <a:solidFill>
                  <a:srgbClr val="BFBFBF"/>
                </a:solidFill>
                <a:latin typeface="Calibri"/>
                <a:cs typeface="Calibri"/>
              </a:rPr>
              <a:t>t</a:t>
            </a:r>
            <a:r>
              <a:rPr sz="2000" dirty="0">
                <a:solidFill>
                  <a:srgbClr val="BFBFBF"/>
                </a:solidFill>
                <a:latin typeface="Calibri"/>
                <a:cs typeface="Calibri"/>
              </a:rPr>
              <a:t>a</a:t>
            </a:r>
            <a:r>
              <a:rPr sz="2000" spc="80" dirty="0">
                <a:solidFill>
                  <a:srgbClr val="BFBFBF"/>
                </a:solidFill>
                <a:latin typeface="Calibri"/>
                <a:cs typeface="Calibri"/>
              </a:rPr>
              <a:t>b</a:t>
            </a:r>
            <a:r>
              <a:rPr sz="2000" dirty="0">
                <a:solidFill>
                  <a:srgbClr val="BFBFBF"/>
                </a:solidFill>
                <a:latin typeface="Calibri"/>
                <a:cs typeface="Calibri"/>
              </a:rPr>
              <a:t>as</a:t>
            </a:r>
            <a:r>
              <a:rPr sz="2000" spc="5" dirty="0">
                <a:solidFill>
                  <a:srgbClr val="BFBFBF"/>
                </a:solidFill>
                <a:latin typeface="Calibri"/>
                <a:cs typeface="Calibri"/>
              </a:rPr>
              <a:t>e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1384566"/>
            <a:ext cx="12192000" cy="845185"/>
          </a:xfrm>
          <a:custGeom>
            <a:avLst/>
            <a:gdLst/>
            <a:ahLst/>
            <a:cxnLst/>
            <a:rect l="l" t="t" r="r" b="b"/>
            <a:pathLst>
              <a:path w="12192000" h="845185">
                <a:moveTo>
                  <a:pt x="0" y="0"/>
                </a:moveTo>
                <a:lnTo>
                  <a:pt x="12192000" y="0"/>
                </a:lnTo>
                <a:lnTo>
                  <a:pt x="12192000" y="844600"/>
                </a:lnTo>
                <a:lnTo>
                  <a:pt x="0" y="844600"/>
                </a:lnTo>
                <a:lnTo>
                  <a:pt x="0" y="0"/>
                </a:lnTo>
                <a:close/>
              </a:path>
            </a:pathLst>
          </a:custGeom>
          <a:solidFill>
            <a:srgbClr val="0766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50913" y="1437132"/>
            <a:ext cx="747268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dirty="0">
                <a:solidFill>
                  <a:srgbClr val="FFFFFF"/>
                </a:solidFill>
                <a:latin typeface="Myanmar Text"/>
                <a:cs typeface="Myanmar Text"/>
              </a:rPr>
              <a:t>WHAT ARE THE</a:t>
            </a:r>
            <a:r>
              <a:rPr sz="4400" spc="-85" dirty="0">
                <a:solidFill>
                  <a:srgbClr val="FFFFFF"/>
                </a:solidFill>
                <a:latin typeface="Myanmar Text"/>
                <a:cs typeface="Myanmar Text"/>
              </a:rPr>
              <a:t> </a:t>
            </a:r>
            <a:r>
              <a:rPr sz="4400" spc="-5" dirty="0">
                <a:solidFill>
                  <a:srgbClr val="FFFFFF"/>
                </a:solidFill>
                <a:latin typeface="Myanmar Text"/>
                <a:cs typeface="Myanmar Text"/>
              </a:rPr>
              <a:t>PROBLEMS?</a:t>
            </a:r>
            <a:endParaRPr sz="4400">
              <a:latin typeface="Myanmar Text"/>
              <a:cs typeface="Myanmar Tex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508165" y="2956956"/>
            <a:ext cx="2339975" cy="1152525"/>
          </a:xfrm>
          <a:prstGeom prst="rect">
            <a:avLst/>
          </a:prstGeom>
          <a:solidFill>
            <a:srgbClr val="0B9AC4"/>
          </a:solidFill>
        </p:spPr>
        <p:txBody>
          <a:bodyPr vert="horz" wrap="square" lIns="0" tIns="24701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945"/>
              </a:spcBef>
            </a:pPr>
            <a:r>
              <a:rPr sz="2800" spc="-5" dirty="0">
                <a:solidFill>
                  <a:srgbClr val="FFFFFF"/>
                </a:solidFill>
                <a:latin typeface="Myanmar Text"/>
                <a:cs typeface="Myanmar Text"/>
              </a:rPr>
              <a:t>Size</a:t>
            </a:r>
            <a:endParaRPr sz="2800">
              <a:latin typeface="Myanmar Text"/>
              <a:cs typeface="Myanmar Text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558144" y="2956954"/>
            <a:ext cx="2339975" cy="1152525"/>
          </a:xfrm>
          <a:custGeom>
            <a:avLst/>
            <a:gdLst/>
            <a:ahLst/>
            <a:cxnLst/>
            <a:rect l="l" t="t" r="r" b="b"/>
            <a:pathLst>
              <a:path w="2339975" h="1152525">
                <a:moveTo>
                  <a:pt x="0" y="0"/>
                </a:moveTo>
                <a:lnTo>
                  <a:pt x="2339439" y="0"/>
                </a:lnTo>
                <a:lnTo>
                  <a:pt x="2339439" y="1151906"/>
                </a:lnTo>
                <a:lnTo>
                  <a:pt x="0" y="1151906"/>
                </a:lnTo>
                <a:lnTo>
                  <a:pt x="0" y="0"/>
                </a:lnTo>
                <a:close/>
              </a:path>
            </a:pathLst>
          </a:custGeom>
          <a:solidFill>
            <a:srgbClr val="0B9A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171445" y="2978403"/>
            <a:ext cx="112522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2800" spc="-5" dirty="0">
                <a:solidFill>
                  <a:srgbClr val="FFFFFF"/>
                </a:solidFill>
                <a:latin typeface="Myanmar Text"/>
                <a:cs typeface="Myanmar Text"/>
              </a:rPr>
              <a:t>Ease</a:t>
            </a:r>
            <a:r>
              <a:rPr sz="2800" spc="-90" dirty="0">
                <a:solidFill>
                  <a:srgbClr val="FFFFFF"/>
                </a:solidFill>
                <a:latin typeface="Myanmar Text"/>
                <a:cs typeface="Myanmar Text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Myanmar Text"/>
                <a:cs typeface="Myanmar Text"/>
              </a:rPr>
              <a:t>of</a:t>
            </a:r>
            <a:endParaRPr sz="2800">
              <a:latin typeface="Myanmar Text"/>
              <a:cs typeface="Myanmar Tex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996820" y="3399027"/>
            <a:ext cx="147510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2800" spc="-5" dirty="0">
                <a:solidFill>
                  <a:srgbClr val="FFFFFF"/>
                </a:solidFill>
                <a:latin typeface="Myanmar Text"/>
                <a:cs typeface="Myanmar Text"/>
              </a:rPr>
              <a:t>Updating</a:t>
            </a:r>
            <a:endParaRPr sz="2800">
              <a:latin typeface="Myanmar Text"/>
              <a:cs typeface="Myanmar Tex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608123" y="2933203"/>
            <a:ext cx="2339975" cy="1152525"/>
          </a:xfrm>
          <a:prstGeom prst="rect">
            <a:avLst/>
          </a:prstGeom>
          <a:solidFill>
            <a:srgbClr val="0B9AC4"/>
          </a:solidFill>
        </p:spPr>
        <p:txBody>
          <a:bodyPr vert="horz" wrap="square" lIns="0" tIns="246379" rIns="0" bIns="0" rtlCol="0">
            <a:spAutoFit/>
          </a:bodyPr>
          <a:lstStyle/>
          <a:p>
            <a:pPr marL="471170">
              <a:lnSpc>
                <a:spcPct val="100000"/>
              </a:lnSpc>
              <a:spcBef>
                <a:spcPts val="1939"/>
              </a:spcBef>
            </a:pPr>
            <a:r>
              <a:rPr sz="2800" spc="-10" dirty="0">
                <a:solidFill>
                  <a:srgbClr val="FFFFFF"/>
                </a:solidFill>
                <a:latin typeface="Myanmar Text"/>
                <a:cs typeface="Myanmar Text"/>
              </a:rPr>
              <a:t>Accuracy</a:t>
            </a:r>
            <a:endParaRPr sz="2800">
              <a:latin typeface="Myanmar Text"/>
              <a:cs typeface="Myanmar Tex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508165" y="4985658"/>
            <a:ext cx="2339975" cy="1152525"/>
          </a:xfrm>
          <a:prstGeom prst="rect">
            <a:avLst/>
          </a:prstGeom>
          <a:solidFill>
            <a:srgbClr val="79DBF8"/>
          </a:solidFill>
        </p:spPr>
        <p:txBody>
          <a:bodyPr vert="horz" wrap="square" lIns="0" tIns="248285" rIns="0" bIns="0" rtlCol="0">
            <a:spAutoFit/>
          </a:bodyPr>
          <a:lstStyle/>
          <a:p>
            <a:pPr marL="548640">
              <a:lnSpc>
                <a:spcPct val="100000"/>
              </a:lnSpc>
              <a:spcBef>
                <a:spcPts val="1955"/>
              </a:spcBef>
            </a:pPr>
            <a:r>
              <a:rPr sz="2800" spc="-5" dirty="0">
                <a:solidFill>
                  <a:srgbClr val="FFFFFF"/>
                </a:solidFill>
                <a:latin typeface="Myanmar Text"/>
                <a:cs typeface="Myanmar Text"/>
              </a:rPr>
              <a:t>Security</a:t>
            </a:r>
            <a:endParaRPr sz="2800">
              <a:latin typeface="Myanmar Text"/>
              <a:cs typeface="Myanmar Tex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558144" y="4985656"/>
            <a:ext cx="2339975" cy="1152525"/>
          </a:xfrm>
          <a:prstGeom prst="rect">
            <a:avLst/>
          </a:prstGeom>
          <a:solidFill>
            <a:srgbClr val="79DBF8"/>
          </a:solidFill>
        </p:spPr>
        <p:txBody>
          <a:bodyPr vert="horz" wrap="square" lIns="0" tIns="248285" rIns="0" bIns="0" rtlCol="0">
            <a:spAutoFit/>
          </a:bodyPr>
          <a:lstStyle/>
          <a:p>
            <a:pPr marL="200025">
              <a:lnSpc>
                <a:spcPct val="100000"/>
              </a:lnSpc>
              <a:spcBef>
                <a:spcPts val="1955"/>
              </a:spcBef>
            </a:pPr>
            <a:r>
              <a:rPr sz="2800" spc="-5" dirty="0">
                <a:solidFill>
                  <a:srgbClr val="FFFFFF"/>
                </a:solidFill>
                <a:latin typeface="Myanmar Text"/>
                <a:cs typeface="Myanmar Text"/>
              </a:rPr>
              <a:t>Redundancy</a:t>
            </a:r>
            <a:endParaRPr sz="2800">
              <a:latin typeface="Myanmar Text"/>
              <a:cs typeface="Myanmar Tex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608123" y="4983677"/>
            <a:ext cx="2339975" cy="1152525"/>
          </a:xfrm>
          <a:prstGeom prst="rect">
            <a:avLst/>
          </a:prstGeom>
          <a:solidFill>
            <a:srgbClr val="79DBF8"/>
          </a:solidFill>
        </p:spPr>
        <p:txBody>
          <a:bodyPr vert="horz" wrap="square" lIns="0" tIns="247650" rIns="0" bIns="0" rtlCol="0">
            <a:spAutoFit/>
          </a:bodyPr>
          <a:lstStyle/>
          <a:p>
            <a:pPr marL="271780">
              <a:lnSpc>
                <a:spcPct val="100000"/>
              </a:lnSpc>
              <a:spcBef>
                <a:spcPts val="1950"/>
              </a:spcBef>
            </a:pPr>
            <a:r>
              <a:rPr sz="2800" spc="-5" dirty="0">
                <a:solidFill>
                  <a:srgbClr val="FFFFFF"/>
                </a:solidFill>
                <a:latin typeface="Myanmar Text"/>
                <a:cs typeface="Myanmar Text"/>
              </a:rPr>
              <a:t>Importance</a:t>
            </a:r>
            <a:endParaRPr sz="2800">
              <a:latin typeface="Myanmar Text"/>
              <a:cs typeface="Myanmar Tex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" y="10"/>
            <a:ext cx="12191980" cy="685798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111813" y="450494"/>
            <a:ext cx="4597400" cy="795655"/>
          </a:xfrm>
          <a:prstGeom prst="rect">
            <a:avLst/>
          </a:prstGeom>
        </p:spPr>
        <p:txBody>
          <a:bodyPr vert="horz" wrap="square" lIns="0" tIns="80645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635"/>
              </a:spcBef>
            </a:pPr>
            <a:r>
              <a:rPr sz="2200" b="1" spc="75" dirty="0">
                <a:latin typeface="Calibri"/>
                <a:cs typeface="Calibri"/>
              </a:rPr>
              <a:t>Introduction </a:t>
            </a:r>
            <a:r>
              <a:rPr sz="2200" b="1" spc="65" dirty="0">
                <a:latin typeface="Calibri"/>
                <a:cs typeface="Calibri"/>
              </a:rPr>
              <a:t>to Relational</a:t>
            </a:r>
            <a:r>
              <a:rPr sz="2200" b="1" spc="-325" dirty="0">
                <a:latin typeface="Calibri"/>
                <a:cs typeface="Calibri"/>
              </a:rPr>
              <a:t> </a:t>
            </a:r>
            <a:r>
              <a:rPr sz="2200" b="1" spc="80" dirty="0">
                <a:latin typeface="Calibri"/>
                <a:cs typeface="Calibri"/>
              </a:rPr>
              <a:t>Databases</a:t>
            </a:r>
            <a:endParaRPr sz="2200">
              <a:latin typeface="Calibri"/>
              <a:cs typeface="Calibri"/>
            </a:endParaRPr>
          </a:p>
          <a:p>
            <a:pPr marR="5080" algn="r">
              <a:lnSpc>
                <a:spcPct val="100000"/>
              </a:lnSpc>
              <a:spcBef>
                <a:spcPts val="489"/>
              </a:spcBef>
            </a:pPr>
            <a:r>
              <a:rPr sz="2000" spc="40" dirty="0">
                <a:solidFill>
                  <a:srgbClr val="262626"/>
                </a:solidFill>
                <a:latin typeface="Calibri"/>
                <a:cs typeface="Calibri"/>
              </a:rPr>
              <a:t>Challenges </a:t>
            </a:r>
            <a:r>
              <a:rPr sz="2000" spc="15" dirty="0">
                <a:solidFill>
                  <a:srgbClr val="262626"/>
                </a:solidFill>
                <a:latin typeface="Calibri"/>
                <a:cs typeface="Calibri"/>
              </a:rPr>
              <a:t>For Not </a:t>
            </a:r>
            <a:r>
              <a:rPr sz="2000" spc="50" dirty="0">
                <a:solidFill>
                  <a:srgbClr val="262626"/>
                </a:solidFill>
                <a:latin typeface="Calibri"/>
                <a:cs typeface="Calibri"/>
              </a:rPr>
              <a:t>Using</a:t>
            </a:r>
            <a:r>
              <a:rPr sz="2000" spc="-240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2000" spc="20" dirty="0">
                <a:solidFill>
                  <a:srgbClr val="262626"/>
                </a:solidFill>
                <a:latin typeface="Calibri"/>
                <a:cs typeface="Calibri"/>
              </a:rPr>
              <a:t>Database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1384566"/>
            <a:ext cx="12192000" cy="845185"/>
          </a:xfrm>
          <a:custGeom>
            <a:avLst/>
            <a:gdLst/>
            <a:ahLst/>
            <a:cxnLst/>
            <a:rect l="l" t="t" r="r" b="b"/>
            <a:pathLst>
              <a:path w="12192000" h="845185">
                <a:moveTo>
                  <a:pt x="0" y="0"/>
                </a:moveTo>
                <a:lnTo>
                  <a:pt x="12192000" y="0"/>
                </a:lnTo>
                <a:lnTo>
                  <a:pt x="12192000" y="844600"/>
                </a:lnTo>
                <a:lnTo>
                  <a:pt x="0" y="844600"/>
                </a:lnTo>
                <a:lnTo>
                  <a:pt x="0" y="0"/>
                </a:lnTo>
                <a:close/>
              </a:path>
            </a:pathLst>
          </a:custGeom>
          <a:solidFill>
            <a:srgbClr val="0766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31332" y="1440180"/>
            <a:ext cx="115379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b="1" spc="-5" dirty="0">
                <a:solidFill>
                  <a:srgbClr val="FFFFFF"/>
                </a:solidFill>
                <a:latin typeface="Myanmar Text"/>
                <a:cs typeface="Myanmar Text"/>
              </a:rPr>
              <a:t>S</a:t>
            </a:r>
            <a:r>
              <a:rPr sz="4400" b="1" spc="5" dirty="0">
                <a:solidFill>
                  <a:srgbClr val="FFFFFF"/>
                </a:solidFill>
                <a:latin typeface="Myanmar Text"/>
                <a:cs typeface="Myanmar Text"/>
              </a:rPr>
              <a:t>I</a:t>
            </a:r>
            <a:r>
              <a:rPr sz="4400" b="1" dirty="0">
                <a:solidFill>
                  <a:srgbClr val="FFFFFF"/>
                </a:solidFill>
                <a:latin typeface="Myanmar Text"/>
                <a:cs typeface="Myanmar Text"/>
              </a:rPr>
              <a:t>ZE</a:t>
            </a:r>
            <a:endParaRPr sz="4400">
              <a:latin typeface="Myanmar Text"/>
              <a:cs typeface="Myanmar Text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52591" y="2965268"/>
            <a:ext cx="5324475" cy="1962785"/>
          </a:xfrm>
          <a:custGeom>
            <a:avLst/>
            <a:gdLst/>
            <a:ahLst/>
            <a:cxnLst/>
            <a:rect l="l" t="t" r="r" b="b"/>
            <a:pathLst>
              <a:path w="5324475" h="1962785">
                <a:moveTo>
                  <a:pt x="0" y="0"/>
                </a:moveTo>
                <a:lnTo>
                  <a:pt x="5324307" y="0"/>
                </a:lnTo>
                <a:lnTo>
                  <a:pt x="5324307" y="1962331"/>
                </a:lnTo>
                <a:lnTo>
                  <a:pt x="0" y="1962331"/>
                </a:lnTo>
                <a:lnTo>
                  <a:pt x="0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44032" y="3327907"/>
            <a:ext cx="5153025" cy="1052830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228600" marR="5080" indent="-228600" algn="just">
              <a:lnSpc>
                <a:spcPct val="90400"/>
              </a:lnSpc>
              <a:spcBef>
                <a:spcPts val="375"/>
              </a:spcBef>
              <a:buClr>
                <a:srgbClr val="0F86BA"/>
              </a:buClr>
              <a:buFont typeface="Wingdings"/>
              <a:buChar char=""/>
              <a:tabLst>
                <a:tab pos="228600" algn="l"/>
              </a:tabLst>
            </a:pPr>
            <a:r>
              <a:rPr sz="2400" spc="-5" dirty="0">
                <a:solidFill>
                  <a:srgbClr val="F2F2F2"/>
                </a:solidFill>
                <a:latin typeface="Myanmar Text"/>
                <a:cs typeface="Myanmar Text"/>
              </a:rPr>
              <a:t>When data </a:t>
            </a:r>
            <a:r>
              <a:rPr sz="2400" dirty="0">
                <a:solidFill>
                  <a:srgbClr val="F2F2F2"/>
                </a:solidFill>
                <a:latin typeface="Myanmar Text"/>
                <a:cs typeface="Myanmar Text"/>
              </a:rPr>
              <a:t>grow up, </a:t>
            </a:r>
            <a:r>
              <a:rPr sz="2400" spc="-5" dirty="0">
                <a:solidFill>
                  <a:srgbClr val="F2F2F2"/>
                </a:solidFill>
                <a:latin typeface="Myanmar Text"/>
                <a:cs typeface="Myanmar Text"/>
              </a:rPr>
              <a:t>the speed </a:t>
            </a:r>
            <a:r>
              <a:rPr sz="2400" dirty="0">
                <a:solidFill>
                  <a:srgbClr val="F2F2F2"/>
                </a:solidFill>
                <a:latin typeface="Myanmar Text"/>
                <a:cs typeface="Myanmar Text"/>
              </a:rPr>
              <a:t>will  reduce and finding a </a:t>
            </a:r>
            <a:r>
              <a:rPr sz="2400" spc="-5" dirty="0">
                <a:solidFill>
                  <a:srgbClr val="F2F2F2"/>
                </a:solidFill>
                <a:latin typeface="Myanmar Text"/>
                <a:cs typeface="Myanmar Text"/>
              </a:rPr>
              <a:t>specific data  </a:t>
            </a:r>
            <a:r>
              <a:rPr sz="2400" dirty="0">
                <a:solidFill>
                  <a:srgbClr val="F2F2F2"/>
                </a:solidFill>
                <a:latin typeface="Myanmar Text"/>
                <a:cs typeface="Myanmar Text"/>
              </a:rPr>
              <a:t>won’t be</a:t>
            </a:r>
            <a:r>
              <a:rPr sz="2400" spc="-5" dirty="0">
                <a:solidFill>
                  <a:srgbClr val="F2F2F2"/>
                </a:solidFill>
                <a:latin typeface="Myanmar Text"/>
                <a:cs typeface="Myanmar Text"/>
              </a:rPr>
              <a:t> easy.</a:t>
            </a:r>
            <a:endParaRPr sz="2400">
              <a:latin typeface="Myanmar Text"/>
              <a:cs typeface="Myanmar Tex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277100" y="2692139"/>
            <a:ext cx="3285562" cy="340437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80645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635"/>
              </a:spcBef>
            </a:pPr>
            <a:r>
              <a:rPr spc="75" dirty="0"/>
              <a:t>Introduction </a:t>
            </a:r>
            <a:r>
              <a:rPr spc="65" dirty="0"/>
              <a:t>to Relational</a:t>
            </a:r>
            <a:r>
              <a:rPr spc="-325" dirty="0"/>
              <a:t> </a:t>
            </a:r>
            <a:r>
              <a:rPr spc="80" dirty="0"/>
              <a:t>Databases</a:t>
            </a:r>
          </a:p>
          <a:p>
            <a:pPr marR="5080" algn="r">
              <a:lnSpc>
                <a:spcPct val="100000"/>
              </a:lnSpc>
              <a:spcBef>
                <a:spcPts val="489"/>
              </a:spcBef>
            </a:pPr>
            <a:r>
              <a:rPr sz="2000" b="0" spc="40" dirty="0">
                <a:solidFill>
                  <a:srgbClr val="BFBFBF"/>
                </a:solidFill>
                <a:latin typeface="Calibri"/>
                <a:cs typeface="Calibri"/>
              </a:rPr>
              <a:t>Challenges </a:t>
            </a:r>
            <a:r>
              <a:rPr sz="2000" b="0" spc="15" dirty="0">
                <a:solidFill>
                  <a:srgbClr val="BFBFBF"/>
                </a:solidFill>
                <a:latin typeface="Calibri"/>
                <a:cs typeface="Calibri"/>
              </a:rPr>
              <a:t>For Not </a:t>
            </a:r>
            <a:r>
              <a:rPr sz="2000" b="0" spc="50" dirty="0">
                <a:solidFill>
                  <a:srgbClr val="BFBFBF"/>
                </a:solidFill>
                <a:latin typeface="Calibri"/>
                <a:cs typeface="Calibri"/>
              </a:rPr>
              <a:t>Using</a:t>
            </a:r>
            <a:r>
              <a:rPr sz="2000" b="0" spc="-240" dirty="0">
                <a:solidFill>
                  <a:srgbClr val="BFBFBF"/>
                </a:solidFill>
                <a:latin typeface="Calibri"/>
                <a:cs typeface="Calibri"/>
              </a:rPr>
              <a:t> </a:t>
            </a:r>
            <a:r>
              <a:rPr sz="2000" b="0" spc="20" dirty="0">
                <a:solidFill>
                  <a:srgbClr val="BFBFBF"/>
                </a:solidFill>
                <a:latin typeface="Calibri"/>
                <a:cs typeface="Calibri"/>
              </a:rPr>
              <a:t>Database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1384566"/>
            <a:ext cx="12192000" cy="845185"/>
          </a:xfrm>
          <a:custGeom>
            <a:avLst/>
            <a:gdLst/>
            <a:ahLst/>
            <a:cxnLst/>
            <a:rect l="l" t="t" r="r" b="b"/>
            <a:pathLst>
              <a:path w="12192000" h="845185">
                <a:moveTo>
                  <a:pt x="0" y="0"/>
                </a:moveTo>
                <a:lnTo>
                  <a:pt x="12192000" y="0"/>
                </a:lnTo>
                <a:lnTo>
                  <a:pt x="12192000" y="844600"/>
                </a:lnTo>
                <a:lnTo>
                  <a:pt x="0" y="844600"/>
                </a:lnTo>
                <a:lnTo>
                  <a:pt x="0" y="0"/>
                </a:lnTo>
                <a:close/>
              </a:path>
            </a:pathLst>
          </a:custGeom>
          <a:solidFill>
            <a:srgbClr val="0766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79513" y="1449324"/>
            <a:ext cx="524510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b="1" spc="-5" dirty="0">
                <a:solidFill>
                  <a:srgbClr val="FFFFFF"/>
                </a:solidFill>
                <a:latin typeface="Myanmar Text"/>
                <a:cs typeface="Myanmar Text"/>
              </a:rPr>
              <a:t>EASE </a:t>
            </a:r>
            <a:r>
              <a:rPr sz="4400" b="1" dirty="0">
                <a:solidFill>
                  <a:srgbClr val="FFFFFF"/>
                </a:solidFill>
                <a:latin typeface="Myanmar Text"/>
                <a:cs typeface="Myanmar Text"/>
              </a:rPr>
              <a:t>OF</a:t>
            </a:r>
            <a:r>
              <a:rPr sz="4400" b="1" spc="-65" dirty="0">
                <a:solidFill>
                  <a:srgbClr val="FFFFFF"/>
                </a:solidFill>
                <a:latin typeface="Myanmar Text"/>
                <a:cs typeface="Myanmar Text"/>
              </a:rPr>
              <a:t> </a:t>
            </a:r>
            <a:r>
              <a:rPr sz="4400" b="1" spc="-5" dirty="0">
                <a:solidFill>
                  <a:srgbClr val="FFFFFF"/>
                </a:solidFill>
                <a:latin typeface="Myanmar Text"/>
                <a:cs typeface="Myanmar Text"/>
              </a:rPr>
              <a:t>UPDATING</a:t>
            </a:r>
            <a:endParaRPr sz="4400">
              <a:latin typeface="Myanmar Text"/>
              <a:cs typeface="Myanmar Tex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11156" y="3400044"/>
            <a:ext cx="5480685" cy="1955164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241300" marR="6350" indent="-228600" algn="just">
              <a:lnSpc>
                <a:spcPts val="2090"/>
              </a:lnSpc>
              <a:spcBef>
                <a:spcPts val="425"/>
              </a:spcBef>
              <a:buFont typeface="Wingdings"/>
              <a:buChar char=""/>
              <a:tabLst>
                <a:tab pos="241300" algn="l"/>
              </a:tabLst>
            </a:pPr>
            <a:r>
              <a:rPr sz="2000" spc="-5" dirty="0">
                <a:solidFill>
                  <a:srgbClr val="0F86BA"/>
                </a:solidFill>
                <a:latin typeface="Myanmar Text"/>
                <a:cs typeface="Myanmar Text"/>
              </a:rPr>
              <a:t>What happens </a:t>
            </a:r>
            <a:r>
              <a:rPr sz="2000" dirty="0">
                <a:solidFill>
                  <a:srgbClr val="0F86BA"/>
                </a:solidFill>
                <a:latin typeface="Myanmar Text"/>
                <a:cs typeface="Myanmar Text"/>
              </a:rPr>
              <a:t>if two or more </a:t>
            </a:r>
            <a:r>
              <a:rPr sz="2000" spc="-5" dirty="0">
                <a:solidFill>
                  <a:srgbClr val="0F86BA"/>
                </a:solidFill>
                <a:latin typeface="Myanmar Text"/>
                <a:cs typeface="Myanmar Text"/>
              </a:rPr>
              <a:t>people want to  edit </a:t>
            </a:r>
            <a:r>
              <a:rPr sz="2000" dirty="0">
                <a:solidFill>
                  <a:srgbClr val="0F86BA"/>
                </a:solidFill>
                <a:latin typeface="Myanmar Text"/>
                <a:cs typeface="Myanmar Text"/>
              </a:rPr>
              <a:t>a </a:t>
            </a:r>
            <a:r>
              <a:rPr sz="2000" spc="-5" dirty="0">
                <a:solidFill>
                  <a:srgbClr val="0F86BA"/>
                </a:solidFill>
                <a:latin typeface="Myanmar Text"/>
                <a:cs typeface="Myanmar Text"/>
              </a:rPr>
              <a:t>spreadsheet at </a:t>
            </a:r>
            <a:r>
              <a:rPr sz="2000" dirty="0">
                <a:solidFill>
                  <a:srgbClr val="0F86BA"/>
                </a:solidFill>
                <a:latin typeface="Myanmar Text"/>
                <a:cs typeface="Myanmar Text"/>
              </a:rPr>
              <a:t>the </a:t>
            </a:r>
            <a:r>
              <a:rPr sz="2000" spc="-5" dirty="0">
                <a:solidFill>
                  <a:srgbClr val="0F86BA"/>
                </a:solidFill>
                <a:latin typeface="Myanmar Text"/>
                <a:cs typeface="Myanmar Text"/>
              </a:rPr>
              <a:t>same</a:t>
            </a:r>
            <a:r>
              <a:rPr sz="2000" spc="5" dirty="0">
                <a:solidFill>
                  <a:srgbClr val="0F86BA"/>
                </a:solidFill>
                <a:latin typeface="Myanmar Text"/>
                <a:cs typeface="Myanmar Text"/>
              </a:rPr>
              <a:t> </a:t>
            </a:r>
            <a:r>
              <a:rPr sz="2000" dirty="0">
                <a:solidFill>
                  <a:srgbClr val="0F86BA"/>
                </a:solidFill>
                <a:latin typeface="Myanmar Text"/>
                <a:cs typeface="Myanmar Text"/>
              </a:rPr>
              <a:t>time?</a:t>
            </a:r>
            <a:endParaRPr sz="2000">
              <a:latin typeface="Myanmar Text"/>
              <a:cs typeface="Myanmar Text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0F86BA"/>
              </a:buClr>
              <a:buFont typeface="Wingdings"/>
              <a:buChar char=""/>
            </a:pPr>
            <a:endParaRPr sz="2200">
              <a:latin typeface="Myanmar Text"/>
              <a:cs typeface="Myanmar Text"/>
            </a:endParaRPr>
          </a:p>
          <a:p>
            <a:pPr marL="241300" marR="5080" indent="-228600" algn="just">
              <a:lnSpc>
                <a:spcPct val="91500"/>
              </a:lnSpc>
              <a:buFont typeface="Wingdings"/>
              <a:buChar char=""/>
              <a:tabLst>
                <a:tab pos="241300" algn="l"/>
              </a:tabLst>
            </a:pPr>
            <a:r>
              <a:rPr sz="2000" dirty="0">
                <a:solidFill>
                  <a:srgbClr val="0F86BA"/>
                </a:solidFill>
                <a:latin typeface="Myanmar Text"/>
                <a:cs typeface="Myanmar Text"/>
              </a:rPr>
              <a:t>If </a:t>
            </a:r>
            <a:r>
              <a:rPr sz="2000" spc="-5" dirty="0">
                <a:solidFill>
                  <a:srgbClr val="0F86BA"/>
                </a:solidFill>
                <a:latin typeface="Myanmar Text"/>
                <a:cs typeface="Myanmar Text"/>
              </a:rPr>
              <a:t>you </a:t>
            </a:r>
            <a:r>
              <a:rPr sz="2000" dirty="0">
                <a:solidFill>
                  <a:srgbClr val="0F86BA"/>
                </a:solidFill>
                <a:latin typeface="Myanmar Text"/>
                <a:cs typeface="Myanmar Text"/>
              </a:rPr>
              <a:t>use </a:t>
            </a:r>
            <a:r>
              <a:rPr sz="2000" spc="-5" dirty="0">
                <a:solidFill>
                  <a:srgbClr val="0F86BA"/>
                </a:solidFill>
                <a:latin typeface="Myanmar Text"/>
                <a:cs typeface="Myanmar Text"/>
              </a:rPr>
              <a:t>flat </a:t>
            </a:r>
            <a:r>
              <a:rPr sz="2000" dirty="0">
                <a:solidFill>
                  <a:srgbClr val="0F86BA"/>
                </a:solidFill>
                <a:latin typeface="Myanmar Text"/>
                <a:cs typeface="Myanmar Text"/>
              </a:rPr>
              <a:t>files, something like  </a:t>
            </a:r>
            <a:r>
              <a:rPr sz="2000" spc="-5" dirty="0">
                <a:solidFill>
                  <a:srgbClr val="0F86BA"/>
                </a:solidFill>
                <a:latin typeface="Myanmar Text"/>
                <a:cs typeface="Myanmar Text"/>
              </a:rPr>
              <a:t>spreadsheets, you can </a:t>
            </a:r>
            <a:r>
              <a:rPr sz="2000" dirty="0">
                <a:solidFill>
                  <a:srgbClr val="0F86BA"/>
                </a:solidFill>
                <a:latin typeface="Myanmar Text"/>
                <a:cs typeface="Myanmar Text"/>
              </a:rPr>
              <a:t>not </a:t>
            </a:r>
            <a:r>
              <a:rPr sz="2000" spc="-5" dirty="0">
                <a:solidFill>
                  <a:srgbClr val="0F86BA"/>
                </a:solidFill>
                <a:latin typeface="Myanmar Text"/>
                <a:cs typeface="Myanmar Text"/>
              </a:rPr>
              <a:t>manage </a:t>
            </a:r>
            <a:r>
              <a:rPr sz="2000" dirty="0">
                <a:solidFill>
                  <a:srgbClr val="0F86BA"/>
                </a:solidFill>
                <a:latin typeface="Myanmar Text"/>
                <a:cs typeface="Myanmar Text"/>
              </a:rPr>
              <a:t>concurrent  </a:t>
            </a:r>
            <a:r>
              <a:rPr sz="2000" spc="-5" dirty="0">
                <a:solidFill>
                  <a:srgbClr val="0F86BA"/>
                </a:solidFill>
                <a:latin typeface="Myanmar Text"/>
                <a:cs typeface="Myanmar Text"/>
              </a:rPr>
              <a:t>editing.</a:t>
            </a:r>
            <a:endParaRPr sz="2000">
              <a:latin typeface="Myanmar Text"/>
              <a:cs typeface="Myanmar Tex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80645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635"/>
              </a:spcBef>
            </a:pPr>
            <a:r>
              <a:rPr spc="75" dirty="0"/>
              <a:t>Introduction </a:t>
            </a:r>
            <a:r>
              <a:rPr spc="65" dirty="0"/>
              <a:t>to Relational</a:t>
            </a:r>
            <a:r>
              <a:rPr spc="-325" dirty="0"/>
              <a:t> </a:t>
            </a:r>
            <a:r>
              <a:rPr spc="80" dirty="0"/>
              <a:t>Databases</a:t>
            </a:r>
          </a:p>
          <a:p>
            <a:pPr marR="5080" algn="r">
              <a:lnSpc>
                <a:spcPct val="100000"/>
              </a:lnSpc>
              <a:spcBef>
                <a:spcPts val="489"/>
              </a:spcBef>
            </a:pPr>
            <a:r>
              <a:rPr sz="2000" b="0" spc="40" dirty="0">
                <a:solidFill>
                  <a:srgbClr val="BFBFBF"/>
                </a:solidFill>
                <a:latin typeface="Calibri"/>
                <a:cs typeface="Calibri"/>
              </a:rPr>
              <a:t>Challenges </a:t>
            </a:r>
            <a:r>
              <a:rPr sz="2000" b="0" spc="15" dirty="0">
                <a:solidFill>
                  <a:srgbClr val="BFBFBF"/>
                </a:solidFill>
                <a:latin typeface="Calibri"/>
                <a:cs typeface="Calibri"/>
              </a:rPr>
              <a:t>For Not </a:t>
            </a:r>
            <a:r>
              <a:rPr sz="2000" b="0" spc="50" dirty="0">
                <a:solidFill>
                  <a:srgbClr val="BFBFBF"/>
                </a:solidFill>
                <a:latin typeface="Calibri"/>
                <a:cs typeface="Calibri"/>
              </a:rPr>
              <a:t>Using</a:t>
            </a:r>
            <a:r>
              <a:rPr sz="2000" b="0" spc="-240" dirty="0">
                <a:solidFill>
                  <a:srgbClr val="BFBFBF"/>
                </a:solidFill>
                <a:latin typeface="Calibri"/>
                <a:cs typeface="Calibri"/>
              </a:rPr>
              <a:t> </a:t>
            </a:r>
            <a:r>
              <a:rPr sz="2000" b="0" spc="20" dirty="0">
                <a:solidFill>
                  <a:srgbClr val="BFBFBF"/>
                </a:solidFill>
                <a:latin typeface="Calibri"/>
                <a:cs typeface="Calibri"/>
              </a:rPr>
              <a:t>Database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1384566"/>
            <a:ext cx="12192000" cy="845185"/>
          </a:xfrm>
          <a:custGeom>
            <a:avLst/>
            <a:gdLst/>
            <a:ahLst/>
            <a:cxnLst/>
            <a:rect l="l" t="t" r="r" b="b"/>
            <a:pathLst>
              <a:path w="12192000" h="845185">
                <a:moveTo>
                  <a:pt x="0" y="0"/>
                </a:moveTo>
                <a:lnTo>
                  <a:pt x="12192000" y="0"/>
                </a:lnTo>
                <a:lnTo>
                  <a:pt x="12192000" y="844600"/>
                </a:lnTo>
                <a:lnTo>
                  <a:pt x="0" y="844600"/>
                </a:lnTo>
                <a:lnTo>
                  <a:pt x="0" y="0"/>
                </a:lnTo>
                <a:close/>
              </a:path>
            </a:pathLst>
          </a:custGeom>
          <a:solidFill>
            <a:srgbClr val="0766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79513" y="1449324"/>
            <a:ext cx="296862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b="1" spc="5" dirty="0">
                <a:solidFill>
                  <a:srgbClr val="FFFFFF"/>
                </a:solidFill>
                <a:latin typeface="Myanmar Text"/>
                <a:cs typeface="Myanmar Text"/>
              </a:rPr>
              <a:t>A</a:t>
            </a:r>
            <a:r>
              <a:rPr sz="4400" b="1" dirty="0">
                <a:solidFill>
                  <a:srgbClr val="FFFFFF"/>
                </a:solidFill>
                <a:latin typeface="Myanmar Text"/>
                <a:cs typeface="Myanmar Text"/>
              </a:rPr>
              <a:t>CC</a:t>
            </a:r>
            <a:r>
              <a:rPr sz="4400" b="1" spc="5" dirty="0">
                <a:solidFill>
                  <a:srgbClr val="FFFFFF"/>
                </a:solidFill>
                <a:latin typeface="Myanmar Text"/>
                <a:cs typeface="Myanmar Text"/>
              </a:rPr>
              <a:t>U</a:t>
            </a:r>
            <a:r>
              <a:rPr sz="4400" b="1" dirty="0">
                <a:solidFill>
                  <a:srgbClr val="FFFFFF"/>
                </a:solidFill>
                <a:latin typeface="Myanmar Text"/>
                <a:cs typeface="Myanmar Text"/>
              </a:rPr>
              <a:t>R</a:t>
            </a:r>
            <a:r>
              <a:rPr sz="4400" b="1" spc="5" dirty="0">
                <a:solidFill>
                  <a:srgbClr val="FFFFFF"/>
                </a:solidFill>
                <a:latin typeface="Myanmar Text"/>
                <a:cs typeface="Myanmar Text"/>
              </a:rPr>
              <a:t>A</a:t>
            </a:r>
            <a:r>
              <a:rPr sz="4400" b="1" dirty="0">
                <a:solidFill>
                  <a:srgbClr val="FFFFFF"/>
                </a:solidFill>
                <a:latin typeface="Myanmar Text"/>
                <a:cs typeface="Myanmar Text"/>
              </a:rPr>
              <a:t>CY</a:t>
            </a:r>
            <a:endParaRPr sz="4400">
              <a:latin typeface="Myanmar Text"/>
              <a:cs typeface="Myanmar Tex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11156" y="3400044"/>
            <a:ext cx="5934710" cy="595630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241300" marR="5080" indent="-228600">
              <a:lnSpc>
                <a:spcPts val="2090"/>
              </a:lnSpc>
              <a:spcBef>
                <a:spcPts val="425"/>
              </a:spcBef>
              <a:buFont typeface="Wingdings"/>
              <a:buChar char=""/>
              <a:tabLst>
                <a:tab pos="241300" algn="l"/>
              </a:tabLst>
            </a:pPr>
            <a:r>
              <a:rPr sz="2000" dirty="0">
                <a:solidFill>
                  <a:srgbClr val="0F86BA"/>
                </a:solidFill>
                <a:latin typeface="Myanmar Text"/>
                <a:cs typeface="Myanmar Text"/>
              </a:rPr>
              <a:t>Is there </a:t>
            </a:r>
            <a:r>
              <a:rPr sz="2000" spc="-5" dirty="0">
                <a:solidFill>
                  <a:srgbClr val="0F86BA"/>
                </a:solidFill>
                <a:latin typeface="Myanmar Text"/>
                <a:cs typeface="Myanmar Text"/>
              </a:rPr>
              <a:t>anything that </a:t>
            </a:r>
            <a:r>
              <a:rPr sz="2000" dirty="0">
                <a:solidFill>
                  <a:srgbClr val="0F86BA"/>
                </a:solidFill>
                <a:latin typeface="Myanmar Text"/>
                <a:cs typeface="Myanmar Text"/>
              </a:rPr>
              <a:t>would </a:t>
            </a:r>
            <a:r>
              <a:rPr sz="2000" spc="-5" dirty="0">
                <a:solidFill>
                  <a:srgbClr val="0F86BA"/>
                </a:solidFill>
                <a:latin typeface="Myanmar Text"/>
                <a:cs typeface="Myanmar Text"/>
              </a:rPr>
              <a:t>actually </a:t>
            </a:r>
            <a:r>
              <a:rPr sz="2000" dirty="0">
                <a:solidFill>
                  <a:srgbClr val="0F86BA"/>
                </a:solidFill>
                <a:latin typeface="Myanmar Text"/>
                <a:cs typeface="Myanmar Text"/>
              </a:rPr>
              <a:t>prevent </a:t>
            </a:r>
            <a:r>
              <a:rPr sz="2000" spc="5" dirty="0">
                <a:solidFill>
                  <a:srgbClr val="0F86BA"/>
                </a:solidFill>
                <a:latin typeface="Myanmar Text"/>
                <a:cs typeface="Myanmar Text"/>
              </a:rPr>
              <a:t>us  </a:t>
            </a:r>
            <a:r>
              <a:rPr sz="2000" dirty="0">
                <a:solidFill>
                  <a:srgbClr val="0F86BA"/>
                </a:solidFill>
                <a:latin typeface="Myanmar Text"/>
                <a:cs typeface="Myanmar Text"/>
              </a:rPr>
              <a:t>from </a:t>
            </a:r>
            <a:r>
              <a:rPr sz="2000" spc="-5" dirty="0">
                <a:solidFill>
                  <a:srgbClr val="0F86BA"/>
                </a:solidFill>
                <a:latin typeface="Myanmar Text"/>
                <a:cs typeface="Myanmar Text"/>
              </a:rPr>
              <a:t>typing </a:t>
            </a:r>
            <a:r>
              <a:rPr sz="2000" dirty="0">
                <a:solidFill>
                  <a:srgbClr val="0F86BA"/>
                </a:solidFill>
                <a:latin typeface="Myanmar Text"/>
                <a:cs typeface="Myanmar Text"/>
              </a:rPr>
              <a:t>incorrect </a:t>
            </a:r>
            <a:r>
              <a:rPr sz="2000" spc="-5" dirty="0">
                <a:solidFill>
                  <a:srgbClr val="0F86BA"/>
                </a:solidFill>
                <a:latin typeface="Myanmar Text"/>
                <a:cs typeface="Myanmar Text"/>
              </a:rPr>
              <a:t>data </a:t>
            </a:r>
            <a:r>
              <a:rPr sz="2000" dirty="0">
                <a:solidFill>
                  <a:srgbClr val="0F86BA"/>
                </a:solidFill>
                <a:latin typeface="Myanmar Text"/>
                <a:cs typeface="Myanmar Text"/>
              </a:rPr>
              <a:t>in a</a:t>
            </a:r>
            <a:r>
              <a:rPr sz="2000" spc="-15" dirty="0">
                <a:solidFill>
                  <a:srgbClr val="0F86BA"/>
                </a:solidFill>
                <a:latin typeface="Myanmar Text"/>
                <a:cs typeface="Myanmar Text"/>
              </a:rPr>
              <a:t> </a:t>
            </a:r>
            <a:r>
              <a:rPr sz="2000" spc="-5" dirty="0">
                <a:solidFill>
                  <a:srgbClr val="0F86BA"/>
                </a:solidFill>
                <a:latin typeface="Myanmar Text"/>
                <a:cs typeface="Myanmar Text"/>
              </a:rPr>
              <a:t>spreadsheet?</a:t>
            </a:r>
            <a:endParaRPr sz="2000">
              <a:latin typeface="Myanmar Text"/>
              <a:cs typeface="Myanmar Tex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80645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635"/>
              </a:spcBef>
            </a:pPr>
            <a:r>
              <a:rPr spc="75" dirty="0"/>
              <a:t>Introduction </a:t>
            </a:r>
            <a:r>
              <a:rPr spc="65" dirty="0"/>
              <a:t>to Relational</a:t>
            </a:r>
            <a:r>
              <a:rPr spc="-325" dirty="0"/>
              <a:t> </a:t>
            </a:r>
            <a:r>
              <a:rPr spc="80" dirty="0"/>
              <a:t>Databases</a:t>
            </a:r>
          </a:p>
          <a:p>
            <a:pPr marR="5080" algn="r">
              <a:lnSpc>
                <a:spcPct val="100000"/>
              </a:lnSpc>
              <a:spcBef>
                <a:spcPts val="489"/>
              </a:spcBef>
            </a:pPr>
            <a:r>
              <a:rPr sz="2000" b="0" spc="40" dirty="0">
                <a:solidFill>
                  <a:srgbClr val="BFBFBF"/>
                </a:solidFill>
                <a:latin typeface="Calibri"/>
                <a:cs typeface="Calibri"/>
              </a:rPr>
              <a:t>Challenges </a:t>
            </a:r>
            <a:r>
              <a:rPr sz="2000" b="0" spc="15" dirty="0">
                <a:solidFill>
                  <a:srgbClr val="BFBFBF"/>
                </a:solidFill>
                <a:latin typeface="Calibri"/>
                <a:cs typeface="Calibri"/>
              </a:rPr>
              <a:t>For Not </a:t>
            </a:r>
            <a:r>
              <a:rPr sz="2000" b="0" spc="50" dirty="0">
                <a:solidFill>
                  <a:srgbClr val="BFBFBF"/>
                </a:solidFill>
                <a:latin typeface="Calibri"/>
                <a:cs typeface="Calibri"/>
              </a:rPr>
              <a:t>Using</a:t>
            </a:r>
            <a:r>
              <a:rPr sz="2000" b="0" spc="-240" dirty="0">
                <a:solidFill>
                  <a:srgbClr val="BFBFBF"/>
                </a:solidFill>
                <a:latin typeface="Calibri"/>
                <a:cs typeface="Calibri"/>
              </a:rPr>
              <a:t> </a:t>
            </a:r>
            <a:r>
              <a:rPr sz="2000" b="0" spc="20" dirty="0">
                <a:solidFill>
                  <a:srgbClr val="BFBFBF"/>
                </a:solidFill>
                <a:latin typeface="Calibri"/>
                <a:cs typeface="Calibri"/>
              </a:rPr>
              <a:t>Database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1384566"/>
            <a:ext cx="12192000" cy="845185"/>
          </a:xfrm>
          <a:custGeom>
            <a:avLst/>
            <a:gdLst/>
            <a:ahLst/>
            <a:cxnLst/>
            <a:rect l="l" t="t" r="r" b="b"/>
            <a:pathLst>
              <a:path w="12192000" h="845185">
                <a:moveTo>
                  <a:pt x="0" y="0"/>
                </a:moveTo>
                <a:lnTo>
                  <a:pt x="12192000" y="0"/>
                </a:lnTo>
                <a:lnTo>
                  <a:pt x="12192000" y="844600"/>
                </a:lnTo>
                <a:lnTo>
                  <a:pt x="0" y="844600"/>
                </a:lnTo>
                <a:lnTo>
                  <a:pt x="0" y="0"/>
                </a:lnTo>
                <a:close/>
              </a:path>
            </a:pathLst>
          </a:custGeom>
          <a:solidFill>
            <a:srgbClr val="0766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79513" y="1449324"/>
            <a:ext cx="259969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b="1" spc="-5" dirty="0">
                <a:solidFill>
                  <a:srgbClr val="FFFFFF"/>
                </a:solidFill>
                <a:latin typeface="Myanmar Text"/>
                <a:cs typeface="Myanmar Text"/>
              </a:rPr>
              <a:t>S</a:t>
            </a:r>
            <a:r>
              <a:rPr sz="4400" b="1" dirty="0">
                <a:solidFill>
                  <a:srgbClr val="FFFFFF"/>
                </a:solidFill>
                <a:latin typeface="Myanmar Text"/>
                <a:cs typeface="Myanmar Text"/>
              </a:rPr>
              <a:t>EC</a:t>
            </a:r>
            <a:r>
              <a:rPr sz="4400" b="1" spc="5" dirty="0">
                <a:solidFill>
                  <a:srgbClr val="FFFFFF"/>
                </a:solidFill>
                <a:latin typeface="Myanmar Text"/>
                <a:cs typeface="Myanmar Text"/>
              </a:rPr>
              <a:t>U</a:t>
            </a:r>
            <a:r>
              <a:rPr sz="4400" b="1" dirty="0">
                <a:solidFill>
                  <a:srgbClr val="FFFFFF"/>
                </a:solidFill>
                <a:latin typeface="Myanmar Text"/>
                <a:cs typeface="Myanmar Text"/>
              </a:rPr>
              <a:t>R</a:t>
            </a:r>
            <a:r>
              <a:rPr sz="4400" b="1" spc="5" dirty="0">
                <a:solidFill>
                  <a:srgbClr val="FFFFFF"/>
                </a:solidFill>
                <a:latin typeface="Myanmar Text"/>
                <a:cs typeface="Myanmar Text"/>
              </a:rPr>
              <a:t>I</a:t>
            </a:r>
            <a:r>
              <a:rPr sz="4400" b="1" spc="-5" dirty="0">
                <a:solidFill>
                  <a:srgbClr val="FFFFFF"/>
                </a:solidFill>
                <a:latin typeface="Myanmar Text"/>
                <a:cs typeface="Myanmar Text"/>
              </a:rPr>
              <a:t>T</a:t>
            </a:r>
            <a:r>
              <a:rPr sz="4400" b="1" dirty="0">
                <a:solidFill>
                  <a:srgbClr val="FFFFFF"/>
                </a:solidFill>
                <a:latin typeface="Myanmar Text"/>
                <a:cs typeface="Myanmar Text"/>
              </a:rPr>
              <a:t>Y</a:t>
            </a:r>
            <a:endParaRPr sz="4400">
              <a:latin typeface="Myanmar Text"/>
              <a:cs typeface="Myanmar Tex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778357" y="2546603"/>
            <a:ext cx="5934075" cy="598805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 marL="241300" marR="5080" indent="-228600">
              <a:lnSpc>
                <a:spcPts val="2110"/>
              </a:lnSpc>
              <a:spcBef>
                <a:spcPts val="409"/>
              </a:spcBef>
              <a:buFont typeface="Wingdings"/>
              <a:buChar char=""/>
              <a:tabLst>
                <a:tab pos="241300" algn="l"/>
                <a:tab pos="1029969" algn="l"/>
                <a:tab pos="1411605" algn="l"/>
                <a:tab pos="2056130" algn="l"/>
                <a:tab pos="2831465" algn="l"/>
                <a:tab pos="3266440" algn="l"/>
                <a:tab pos="4377690" algn="l"/>
                <a:tab pos="4923790" algn="l"/>
              </a:tabLst>
            </a:pPr>
            <a:r>
              <a:rPr sz="2000" dirty="0">
                <a:solidFill>
                  <a:srgbClr val="0F86BA"/>
                </a:solidFill>
                <a:latin typeface="Myanmar Text"/>
                <a:cs typeface="Myanmar Text"/>
              </a:rPr>
              <a:t>Some	of	</a:t>
            </a:r>
            <a:r>
              <a:rPr sz="2000" spc="-5" dirty="0">
                <a:solidFill>
                  <a:srgbClr val="0F86BA"/>
                </a:solidFill>
                <a:latin typeface="Myanmar Text"/>
                <a:cs typeface="Myanmar Text"/>
              </a:rPr>
              <a:t>dat</a:t>
            </a:r>
            <a:r>
              <a:rPr sz="2000" dirty="0">
                <a:solidFill>
                  <a:srgbClr val="0F86BA"/>
                </a:solidFill>
                <a:latin typeface="Myanmar Text"/>
                <a:cs typeface="Myanmar Text"/>
              </a:rPr>
              <a:t>a	co</a:t>
            </a:r>
            <a:r>
              <a:rPr sz="2000" spc="5" dirty="0">
                <a:solidFill>
                  <a:srgbClr val="0F86BA"/>
                </a:solidFill>
                <a:latin typeface="Myanmar Text"/>
                <a:cs typeface="Myanmar Text"/>
              </a:rPr>
              <a:t>u</a:t>
            </a:r>
            <a:r>
              <a:rPr sz="2000" dirty="0">
                <a:solidFill>
                  <a:srgbClr val="0F86BA"/>
                </a:solidFill>
                <a:latin typeface="Myanmar Text"/>
                <a:cs typeface="Myanmar Text"/>
              </a:rPr>
              <a:t>ld	</a:t>
            </a:r>
            <a:r>
              <a:rPr sz="2000" spc="-5" dirty="0">
                <a:solidFill>
                  <a:srgbClr val="0F86BA"/>
                </a:solidFill>
                <a:latin typeface="Myanmar Text"/>
                <a:cs typeface="Myanmar Text"/>
              </a:rPr>
              <a:t>b</a:t>
            </a:r>
            <a:r>
              <a:rPr sz="2000" dirty="0">
                <a:solidFill>
                  <a:srgbClr val="0F86BA"/>
                </a:solidFill>
                <a:latin typeface="Myanmar Text"/>
                <a:cs typeface="Myanmar Text"/>
              </a:rPr>
              <a:t>e	se</a:t>
            </a:r>
            <a:r>
              <a:rPr sz="2000" spc="5" dirty="0">
                <a:solidFill>
                  <a:srgbClr val="0F86BA"/>
                </a:solidFill>
                <a:latin typeface="Myanmar Text"/>
                <a:cs typeface="Myanmar Text"/>
              </a:rPr>
              <a:t>n</a:t>
            </a:r>
            <a:r>
              <a:rPr sz="2000" dirty="0">
                <a:solidFill>
                  <a:srgbClr val="0F86BA"/>
                </a:solidFill>
                <a:latin typeface="Myanmar Text"/>
                <a:cs typeface="Myanmar Text"/>
              </a:rPr>
              <a:t>si</a:t>
            </a:r>
            <a:r>
              <a:rPr sz="2000" spc="-5" dirty="0">
                <a:solidFill>
                  <a:srgbClr val="0F86BA"/>
                </a:solidFill>
                <a:latin typeface="Myanmar Text"/>
                <a:cs typeface="Myanmar Text"/>
              </a:rPr>
              <a:t>t</a:t>
            </a:r>
            <a:r>
              <a:rPr sz="2000" dirty="0">
                <a:solidFill>
                  <a:srgbClr val="0F86BA"/>
                </a:solidFill>
                <a:latin typeface="Myanmar Text"/>
                <a:cs typeface="Myanmar Text"/>
              </a:rPr>
              <a:t>ive	</a:t>
            </a:r>
            <a:r>
              <a:rPr sz="2000" spc="-5" dirty="0">
                <a:solidFill>
                  <a:srgbClr val="0F86BA"/>
                </a:solidFill>
                <a:latin typeface="Myanmar Text"/>
                <a:cs typeface="Myanmar Text"/>
              </a:rPr>
              <a:t>(</a:t>
            </a:r>
            <a:r>
              <a:rPr sz="2000" dirty="0">
                <a:solidFill>
                  <a:srgbClr val="0F86BA"/>
                </a:solidFill>
                <a:latin typeface="Myanmar Text"/>
                <a:cs typeface="Myanmar Text"/>
              </a:rPr>
              <a:t>for	e</a:t>
            </a:r>
            <a:r>
              <a:rPr sz="2000" spc="-10" dirty="0">
                <a:solidFill>
                  <a:srgbClr val="0F86BA"/>
                </a:solidFill>
                <a:latin typeface="Myanmar Text"/>
                <a:cs typeface="Myanmar Text"/>
              </a:rPr>
              <a:t>xa</a:t>
            </a:r>
            <a:r>
              <a:rPr sz="2000" dirty="0">
                <a:solidFill>
                  <a:srgbClr val="0F86BA"/>
                </a:solidFill>
                <a:latin typeface="Myanmar Text"/>
                <a:cs typeface="Myanmar Text"/>
              </a:rPr>
              <a:t>m</a:t>
            </a:r>
            <a:r>
              <a:rPr sz="2000" spc="-5" dirty="0">
                <a:solidFill>
                  <a:srgbClr val="0F86BA"/>
                </a:solidFill>
                <a:latin typeface="Myanmar Text"/>
                <a:cs typeface="Myanmar Text"/>
              </a:rPr>
              <a:t>p</a:t>
            </a:r>
            <a:r>
              <a:rPr sz="2000" dirty="0">
                <a:solidFill>
                  <a:srgbClr val="0F86BA"/>
                </a:solidFill>
                <a:latin typeface="Myanmar Text"/>
                <a:cs typeface="Myanmar Text"/>
              </a:rPr>
              <a:t>le,  </a:t>
            </a:r>
            <a:r>
              <a:rPr sz="2000" spc="-5" dirty="0">
                <a:solidFill>
                  <a:srgbClr val="0F86BA"/>
                </a:solidFill>
                <a:latin typeface="Myanmar Text"/>
                <a:cs typeface="Myanmar Text"/>
              </a:rPr>
              <a:t>payroll information, health </a:t>
            </a:r>
            <a:r>
              <a:rPr sz="2000" dirty="0">
                <a:solidFill>
                  <a:srgbClr val="0F86BA"/>
                </a:solidFill>
                <a:latin typeface="Myanmar Text"/>
                <a:cs typeface="Myanmar Text"/>
              </a:rPr>
              <a:t>care </a:t>
            </a:r>
            <a:r>
              <a:rPr sz="2000" spc="-5" dirty="0">
                <a:solidFill>
                  <a:srgbClr val="0F86BA"/>
                </a:solidFill>
                <a:latin typeface="Myanmar Text"/>
                <a:cs typeface="Myanmar Text"/>
              </a:rPr>
              <a:t>information,</a:t>
            </a:r>
            <a:r>
              <a:rPr sz="2000" spc="70" dirty="0">
                <a:solidFill>
                  <a:srgbClr val="0F86BA"/>
                </a:solidFill>
                <a:latin typeface="Myanmar Text"/>
                <a:cs typeface="Myanmar Text"/>
              </a:rPr>
              <a:t> </a:t>
            </a:r>
            <a:r>
              <a:rPr sz="2000" spc="-5" dirty="0">
                <a:solidFill>
                  <a:srgbClr val="0F86BA"/>
                </a:solidFill>
                <a:latin typeface="Myanmar Text"/>
                <a:cs typeface="Myanmar Text"/>
              </a:rPr>
              <a:t>etc).</a:t>
            </a:r>
            <a:endParaRPr sz="2000">
              <a:latin typeface="Myanmar Text"/>
              <a:cs typeface="Myanmar Text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93766" y="2372982"/>
            <a:ext cx="3800475" cy="1293495"/>
          </a:xfrm>
          <a:custGeom>
            <a:avLst/>
            <a:gdLst/>
            <a:ahLst/>
            <a:cxnLst/>
            <a:rect l="l" t="t" r="r" b="b"/>
            <a:pathLst>
              <a:path w="3800475" h="1293495">
                <a:moveTo>
                  <a:pt x="0" y="0"/>
                </a:moveTo>
                <a:lnTo>
                  <a:pt x="3800433" y="0"/>
                </a:lnTo>
                <a:lnTo>
                  <a:pt x="3800433" y="1292886"/>
                </a:lnTo>
                <a:lnTo>
                  <a:pt x="0" y="1292886"/>
                </a:lnTo>
                <a:lnTo>
                  <a:pt x="0" y="0"/>
                </a:lnTo>
                <a:close/>
              </a:path>
            </a:pathLst>
          </a:custGeom>
          <a:solidFill>
            <a:srgbClr val="0B9A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828039" y="2568955"/>
            <a:ext cx="3385820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just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Myanmar Text"/>
                <a:cs typeface="Myanmar Text"/>
              </a:rPr>
              <a:t>Sharing </a:t>
            </a:r>
            <a:r>
              <a:rPr sz="1800" dirty="0">
                <a:solidFill>
                  <a:srgbClr val="FFFFFF"/>
                </a:solidFill>
                <a:latin typeface="Myanmar Text"/>
                <a:cs typeface="Myanmar Text"/>
              </a:rPr>
              <a:t>a </a:t>
            </a:r>
            <a:r>
              <a:rPr sz="1800" spc="-5" dirty="0">
                <a:solidFill>
                  <a:srgbClr val="FFFFFF"/>
                </a:solidFill>
                <a:latin typeface="Myanmar Text"/>
                <a:cs typeface="Myanmar Text"/>
              </a:rPr>
              <a:t>data file with someone  doesn’t mean </a:t>
            </a:r>
            <a:r>
              <a:rPr sz="1800" dirty="0">
                <a:solidFill>
                  <a:srgbClr val="FFFFFF"/>
                </a:solidFill>
                <a:latin typeface="Myanmar Text"/>
                <a:cs typeface="Myanmar Text"/>
              </a:rPr>
              <a:t>it </a:t>
            </a:r>
            <a:r>
              <a:rPr sz="1800" spc="-5" dirty="0">
                <a:solidFill>
                  <a:srgbClr val="FFFFFF"/>
                </a:solidFill>
                <a:latin typeface="Myanmar Text"/>
                <a:cs typeface="Myanmar Text"/>
              </a:rPr>
              <a:t>needs </a:t>
            </a:r>
            <a:r>
              <a:rPr sz="1800" dirty="0">
                <a:solidFill>
                  <a:srgbClr val="FFFFFF"/>
                </a:solidFill>
                <a:latin typeface="Myanmar Text"/>
                <a:cs typeface="Myanmar Text"/>
              </a:rPr>
              <a:t>to be  </a:t>
            </a:r>
            <a:r>
              <a:rPr sz="1800" spc="-5" dirty="0">
                <a:solidFill>
                  <a:srgbClr val="FFFFFF"/>
                </a:solidFill>
                <a:latin typeface="Myanmar Text"/>
                <a:cs typeface="Myanmar Text"/>
              </a:rPr>
              <a:t>shared with</a:t>
            </a:r>
            <a:r>
              <a:rPr sz="1800" spc="-25" dirty="0">
                <a:solidFill>
                  <a:srgbClr val="FFFFFF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Myanmar Text"/>
                <a:cs typeface="Myanmar Text"/>
              </a:rPr>
              <a:t>everyone.</a:t>
            </a:r>
            <a:endParaRPr sz="1800">
              <a:latin typeface="Myanmar Text"/>
              <a:cs typeface="Myanmar Text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93766" y="3848867"/>
            <a:ext cx="3800475" cy="1293495"/>
          </a:xfrm>
          <a:custGeom>
            <a:avLst/>
            <a:gdLst/>
            <a:ahLst/>
            <a:cxnLst/>
            <a:rect l="l" t="t" r="r" b="b"/>
            <a:pathLst>
              <a:path w="3800475" h="1293495">
                <a:moveTo>
                  <a:pt x="0" y="0"/>
                </a:moveTo>
                <a:lnTo>
                  <a:pt x="3800433" y="0"/>
                </a:lnTo>
                <a:lnTo>
                  <a:pt x="3800433" y="1292886"/>
                </a:lnTo>
                <a:lnTo>
                  <a:pt x="0" y="1292886"/>
                </a:lnTo>
                <a:lnTo>
                  <a:pt x="0" y="0"/>
                </a:lnTo>
                <a:close/>
              </a:path>
            </a:pathLst>
          </a:custGeom>
          <a:solidFill>
            <a:srgbClr val="0B9A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93766" y="5309856"/>
            <a:ext cx="3800475" cy="1434465"/>
          </a:xfrm>
          <a:custGeom>
            <a:avLst/>
            <a:gdLst/>
            <a:ahLst/>
            <a:cxnLst/>
            <a:rect l="l" t="t" r="r" b="b"/>
            <a:pathLst>
              <a:path w="3800475" h="1434465">
                <a:moveTo>
                  <a:pt x="0" y="0"/>
                </a:moveTo>
                <a:lnTo>
                  <a:pt x="3800433" y="0"/>
                </a:lnTo>
                <a:lnTo>
                  <a:pt x="3800433" y="1433843"/>
                </a:lnTo>
                <a:lnTo>
                  <a:pt x="0" y="1433843"/>
                </a:lnTo>
                <a:lnTo>
                  <a:pt x="0" y="0"/>
                </a:lnTo>
                <a:close/>
              </a:path>
            </a:pathLst>
          </a:custGeom>
          <a:solidFill>
            <a:srgbClr val="0B9A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726756" y="4991024"/>
            <a:ext cx="3588385" cy="1781578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600" dirty="0">
              <a:latin typeface="Myanmar Text"/>
              <a:cs typeface="Myanmar Text"/>
            </a:endParaRPr>
          </a:p>
          <a:p>
            <a:pPr marL="12700" marR="5080" algn="just">
              <a:lnSpc>
                <a:spcPct val="99400"/>
              </a:lnSpc>
            </a:pPr>
            <a:r>
              <a:rPr sz="1800" spc="-5" dirty="0">
                <a:solidFill>
                  <a:srgbClr val="FFFFFF"/>
                </a:solidFill>
                <a:latin typeface="Myanmar Text"/>
                <a:cs typeface="Myanmar Text"/>
              </a:rPr>
              <a:t>Another important thing that we  want </a:t>
            </a:r>
            <a:r>
              <a:rPr sz="1800" dirty="0">
                <a:solidFill>
                  <a:srgbClr val="FFFFFF"/>
                </a:solidFill>
                <a:latin typeface="Myanmar Text"/>
                <a:cs typeface="Myanmar Text"/>
              </a:rPr>
              <a:t>to </a:t>
            </a:r>
            <a:r>
              <a:rPr sz="1800" spc="-5" dirty="0">
                <a:solidFill>
                  <a:srgbClr val="FFFFFF"/>
                </a:solidFill>
                <a:latin typeface="Myanmar Text"/>
                <a:cs typeface="Myanmar Text"/>
              </a:rPr>
              <a:t>know </a:t>
            </a:r>
            <a:r>
              <a:rPr sz="1800" dirty="0">
                <a:solidFill>
                  <a:srgbClr val="FFFFFF"/>
                </a:solidFill>
                <a:latin typeface="Myanmar Text"/>
                <a:cs typeface="Myanmar Text"/>
              </a:rPr>
              <a:t>is </a:t>
            </a:r>
            <a:r>
              <a:rPr sz="1800" spc="-5" dirty="0">
                <a:solidFill>
                  <a:srgbClr val="FFFFFF"/>
                </a:solidFill>
                <a:latin typeface="Myanmar Text"/>
                <a:cs typeface="Myanmar Text"/>
              </a:rPr>
              <a:t>the last person  who edited this file, who made  every entry and every change at  every position.</a:t>
            </a:r>
            <a:endParaRPr sz="1800" dirty="0">
              <a:latin typeface="Myanmar Text"/>
              <a:cs typeface="Myanmar Tex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778357" y="5582411"/>
            <a:ext cx="5934710" cy="598805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 marL="241300" marR="5080" indent="-228600">
              <a:lnSpc>
                <a:spcPts val="2110"/>
              </a:lnSpc>
              <a:spcBef>
                <a:spcPts val="409"/>
              </a:spcBef>
              <a:buFont typeface="Wingdings"/>
              <a:buChar char=""/>
              <a:tabLst>
                <a:tab pos="241300" algn="l"/>
                <a:tab pos="1152525" algn="l"/>
                <a:tab pos="1665605" algn="l"/>
                <a:tab pos="2682240" algn="l"/>
                <a:tab pos="3743325" algn="l"/>
                <a:tab pos="4099560" algn="l"/>
                <a:tab pos="4858385" algn="l"/>
                <a:tab pos="5603240" algn="l"/>
              </a:tabLst>
            </a:pPr>
            <a:r>
              <a:rPr sz="2000" spc="-10" dirty="0">
                <a:solidFill>
                  <a:srgbClr val="0F86BA"/>
                </a:solidFill>
                <a:latin typeface="Myanmar Text"/>
                <a:cs typeface="Myanmar Text"/>
              </a:rPr>
              <a:t>W</a:t>
            </a:r>
            <a:r>
              <a:rPr sz="2000" spc="5" dirty="0">
                <a:solidFill>
                  <a:srgbClr val="0F86BA"/>
                </a:solidFill>
                <a:latin typeface="Myanmar Text"/>
                <a:cs typeface="Myanmar Text"/>
              </a:rPr>
              <a:t>h</a:t>
            </a:r>
            <a:r>
              <a:rPr sz="2000" spc="-5" dirty="0">
                <a:solidFill>
                  <a:srgbClr val="0F86BA"/>
                </a:solidFill>
                <a:latin typeface="Myanmar Text"/>
                <a:cs typeface="Myanmar Text"/>
              </a:rPr>
              <a:t>at</a:t>
            </a:r>
            <a:r>
              <a:rPr sz="2000" dirty="0">
                <a:solidFill>
                  <a:srgbClr val="0F86BA"/>
                </a:solidFill>
                <a:latin typeface="Myanmar Text"/>
                <a:cs typeface="Myanmar Text"/>
              </a:rPr>
              <a:t>’s	</a:t>
            </a:r>
            <a:r>
              <a:rPr sz="2000" spc="-5" dirty="0">
                <a:solidFill>
                  <a:srgbClr val="0F86BA"/>
                </a:solidFill>
                <a:latin typeface="Myanmar Text"/>
                <a:cs typeface="Myanmar Text"/>
              </a:rPr>
              <a:t>t</a:t>
            </a:r>
            <a:r>
              <a:rPr sz="2000" spc="5" dirty="0">
                <a:solidFill>
                  <a:srgbClr val="0F86BA"/>
                </a:solidFill>
                <a:latin typeface="Myanmar Text"/>
                <a:cs typeface="Myanmar Text"/>
              </a:rPr>
              <a:t>h</a:t>
            </a:r>
            <a:r>
              <a:rPr sz="2000" dirty="0">
                <a:solidFill>
                  <a:srgbClr val="0F86BA"/>
                </a:solidFill>
                <a:latin typeface="Myanmar Text"/>
                <a:cs typeface="Myanmar Text"/>
              </a:rPr>
              <a:t>e	re</a:t>
            </a:r>
            <a:r>
              <a:rPr sz="2000" spc="-10" dirty="0">
                <a:solidFill>
                  <a:srgbClr val="0F86BA"/>
                </a:solidFill>
                <a:latin typeface="Myanmar Text"/>
                <a:cs typeface="Myanmar Text"/>
              </a:rPr>
              <a:t>a</a:t>
            </a:r>
            <a:r>
              <a:rPr sz="2000" dirty="0">
                <a:solidFill>
                  <a:srgbClr val="0F86BA"/>
                </a:solidFill>
                <a:latin typeface="Myanmar Text"/>
                <a:cs typeface="Myanmar Text"/>
              </a:rPr>
              <a:t>so</a:t>
            </a:r>
            <a:r>
              <a:rPr sz="2000" spc="5" dirty="0">
                <a:solidFill>
                  <a:srgbClr val="0F86BA"/>
                </a:solidFill>
                <a:latin typeface="Myanmar Text"/>
                <a:cs typeface="Myanmar Text"/>
              </a:rPr>
              <a:t>n</a:t>
            </a:r>
            <a:r>
              <a:rPr sz="2000" dirty="0">
                <a:solidFill>
                  <a:srgbClr val="0F86BA"/>
                </a:solidFill>
                <a:latin typeface="Myanmar Text"/>
                <a:cs typeface="Myanmar Text"/>
              </a:rPr>
              <a:t>?	Be</a:t>
            </a:r>
            <a:r>
              <a:rPr sz="2000" spc="-5" dirty="0">
                <a:solidFill>
                  <a:srgbClr val="0F86BA"/>
                </a:solidFill>
                <a:latin typeface="Myanmar Text"/>
                <a:cs typeface="Myanmar Text"/>
              </a:rPr>
              <a:t>c</a:t>
            </a:r>
            <a:r>
              <a:rPr sz="2000" spc="-10" dirty="0">
                <a:solidFill>
                  <a:srgbClr val="0F86BA"/>
                </a:solidFill>
                <a:latin typeface="Myanmar Text"/>
                <a:cs typeface="Myanmar Text"/>
              </a:rPr>
              <a:t>a</a:t>
            </a:r>
            <a:r>
              <a:rPr sz="2000" spc="5" dirty="0">
                <a:solidFill>
                  <a:srgbClr val="0F86BA"/>
                </a:solidFill>
                <a:latin typeface="Myanmar Text"/>
                <a:cs typeface="Myanmar Text"/>
              </a:rPr>
              <a:t>u</a:t>
            </a:r>
            <a:r>
              <a:rPr sz="2000" dirty="0">
                <a:solidFill>
                  <a:srgbClr val="0F86BA"/>
                </a:solidFill>
                <a:latin typeface="Myanmar Text"/>
                <a:cs typeface="Myanmar Text"/>
              </a:rPr>
              <a:t>se	in	some	c</a:t>
            </a:r>
            <a:r>
              <a:rPr sz="2000" spc="-5" dirty="0">
                <a:solidFill>
                  <a:srgbClr val="0F86BA"/>
                </a:solidFill>
                <a:latin typeface="Myanmar Text"/>
                <a:cs typeface="Myanmar Text"/>
              </a:rPr>
              <a:t>a</a:t>
            </a:r>
            <a:r>
              <a:rPr sz="2000" dirty="0">
                <a:solidFill>
                  <a:srgbClr val="0F86BA"/>
                </a:solidFill>
                <a:latin typeface="Myanmar Text"/>
                <a:cs typeface="Myanmar Text"/>
              </a:rPr>
              <a:t>s</a:t>
            </a:r>
            <a:r>
              <a:rPr sz="2000" spc="5" dirty="0">
                <a:solidFill>
                  <a:srgbClr val="0F86BA"/>
                </a:solidFill>
                <a:latin typeface="Myanmar Text"/>
                <a:cs typeface="Myanmar Text"/>
              </a:rPr>
              <a:t>e</a:t>
            </a:r>
            <a:r>
              <a:rPr sz="2000" dirty="0">
                <a:solidFill>
                  <a:srgbClr val="0F86BA"/>
                </a:solidFill>
                <a:latin typeface="Myanmar Text"/>
                <a:cs typeface="Myanmar Text"/>
              </a:rPr>
              <a:t>s	we  </a:t>
            </a:r>
            <a:r>
              <a:rPr sz="2000" spc="-5" dirty="0">
                <a:solidFill>
                  <a:srgbClr val="0F86BA"/>
                </a:solidFill>
                <a:latin typeface="Myanmar Text"/>
                <a:cs typeface="Myanmar Text"/>
              </a:rPr>
              <a:t>have to audit </a:t>
            </a:r>
            <a:r>
              <a:rPr sz="2000" dirty="0">
                <a:solidFill>
                  <a:srgbClr val="0F86BA"/>
                </a:solidFill>
                <a:latin typeface="Myanmar Text"/>
                <a:cs typeface="Myanmar Text"/>
              </a:rPr>
              <a:t>every </a:t>
            </a:r>
            <a:r>
              <a:rPr sz="2000" spc="-5" dirty="0">
                <a:solidFill>
                  <a:srgbClr val="0F86BA"/>
                </a:solidFill>
                <a:latin typeface="Myanmar Text"/>
                <a:cs typeface="Myanmar Text"/>
              </a:rPr>
              <a:t>alteration to </a:t>
            </a:r>
            <a:r>
              <a:rPr sz="2000" dirty="0">
                <a:solidFill>
                  <a:srgbClr val="0F86BA"/>
                </a:solidFill>
                <a:latin typeface="Myanmar Text"/>
                <a:cs typeface="Myanmar Text"/>
              </a:rPr>
              <a:t>sensitive</a:t>
            </a:r>
            <a:r>
              <a:rPr sz="2000" spc="25" dirty="0">
                <a:solidFill>
                  <a:srgbClr val="0F86BA"/>
                </a:solidFill>
                <a:latin typeface="Myanmar Text"/>
                <a:cs typeface="Myanmar Text"/>
              </a:rPr>
              <a:t> </a:t>
            </a:r>
            <a:r>
              <a:rPr sz="2000" spc="-5" dirty="0">
                <a:solidFill>
                  <a:srgbClr val="0F86BA"/>
                </a:solidFill>
                <a:latin typeface="Myanmar Text"/>
                <a:cs typeface="Myanmar Text"/>
              </a:rPr>
              <a:t>data.</a:t>
            </a:r>
            <a:endParaRPr sz="2000">
              <a:latin typeface="Myanmar Text"/>
              <a:cs typeface="Myanmar Text"/>
            </a:endParaRPr>
          </a:p>
        </p:txBody>
      </p:sp>
      <p:sp>
        <p:nvSpPr>
          <p:cNvPr id="12" name="object 10">
            <a:extLst>
              <a:ext uri="{FF2B5EF4-FFF2-40B4-BE49-F238E27FC236}">
                <a16:creationId xmlns:a16="http://schemas.microsoft.com/office/drawing/2014/main" id="{C6BE55E6-884F-49C2-AD48-E8006D74DDDC}"/>
              </a:ext>
            </a:extLst>
          </p:cNvPr>
          <p:cNvSpPr txBox="1"/>
          <p:nvPr/>
        </p:nvSpPr>
        <p:spPr>
          <a:xfrm>
            <a:off x="726756" y="4219288"/>
            <a:ext cx="3588385" cy="56913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01600" marR="106680" algn="just">
              <a:lnSpc>
                <a:spcPct val="101099"/>
              </a:lnSpc>
              <a:spcBef>
                <a:spcPts val="75"/>
              </a:spcBef>
            </a:pPr>
            <a:r>
              <a:rPr sz="1800" spc="-5" dirty="0">
                <a:solidFill>
                  <a:srgbClr val="FFFFFF"/>
                </a:solidFill>
                <a:latin typeface="Myanmar Text"/>
                <a:cs typeface="Myanmar Text"/>
              </a:rPr>
              <a:t>Who </a:t>
            </a:r>
            <a:r>
              <a:rPr sz="1800" dirty="0">
                <a:solidFill>
                  <a:srgbClr val="FFFFFF"/>
                </a:solidFill>
                <a:latin typeface="Myanmar Text"/>
                <a:cs typeface="Myanmar Text"/>
              </a:rPr>
              <a:t>can </a:t>
            </a:r>
            <a:r>
              <a:rPr sz="1800" spc="-5" dirty="0">
                <a:solidFill>
                  <a:srgbClr val="FFFFFF"/>
                </a:solidFill>
                <a:latin typeface="Myanmar Text"/>
                <a:cs typeface="Myanmar Text"/>
              </a:rPr>
              <a:t>share </a:t>
            </a:r>
            <a:r>
              <a:rPr sz="1800" dirty="0">
                <a:solidFill>
                  <a:srgbClr val="FFFFFF"/>
                </a:solidFill>
                <a:latin typeface="Myanmar Text"/>
                <a:cs typeface="Myanmar Text"/>
              </a:rPr>
              <a:t>it, </a:t>
            </a:r>
            <a:r>
              <a:rPr sz="1800" spc="-5" dirty="0">
                <a:solidFill>
                  <a:srgbClr val="FFFFFF"/>
                </a:solidFill>
                <a:latin typeface="Myanmar Text"/>
                <a:cs typeface="Myanmar Text"/>
              </a:rPr>
              <a:t>who </a:t>
            </a:r>
            <a:r>
              <a:rPr sz="1800" dirty="0">
                <a:solidFill>
                  <a:srgbClr val="FFFFFF"/>
                </a:solidFill>
                <a:latin typeface="Myanmar Text"/>
                <a:cs typeface="Myanmar Text"/>
              </a:rPr>
              <a:t>can </a:t>
            </a:r>
            <a:r>
              <a:rPr sz="1800" spc="-5" dirty="0">
                <a:solidFill>
                  <a:srgbClr val="FFFFFF"/>
                </a:solidFill>
                <a:latin typeface="Myanmar Text"/>
                <a:cs typeface="Myanmar Text"/>
              </a:rPr>
              <a:t>edit </a:t>
            </a:r>
            <a:r>
              <a:rPr sz="1800" dirty="0">
                <a:solidFill>
                  <a:srgbClr val="FFFFFF"/>
                </a:solidFill>
                <a:latin typeface="Myanmar Text"/>
                <a:cs typeface="Myanmar Text"/>
              </a:rPr>
              <a:t>it,  </a:t>
            </a:r>
            <a:r>
              <a:rPr sz="1800" spc="-5" dirty="0">
                <a:solidFill>
                  <a:srgbClr val="FFFFFF"/>
                </a:solidFill>
                <a:latin typeface="Myanmar Text"/>
                <a:cs typeface="Myanmar Text"/>
              </a:rPr>
              <a:t>and who </a:t>
            </a:r>
            <a:r>
              <a:rPr sz="1800" dirty="0">
                <a:solidFill>
                  <a:srgbClr val="FFFFFF"/>
                </a:solidFill>
                <a:latin typeface="Myanmar Text"/>
                <a:cs typeface="Myanmar Text"/>
              </a:rPr>
              <a:t>can </a:t>
            </a:r>
            <a:r>
              <a:rPr sz="1800" spc="-5" dirty="0">
                <a:solidFill>
                  <a:srgbClr val="FFFFFF"/>
                </a:solidFill>
                <a:latin typeface="Myanmar Text"/>
                <a:cs typeface="Myanmar Text"/>
              </a:rPr>
              <a:t>delete</a:t>
            </a:r>
            <a:r>
              <a:rPr sz="1800" spc="-55" dirty="0">
                <a:solidFill>
                  <a:srgbClr val="FFFFFF"/>
                </a:solidFill>
                <a:latin typeface="Myanmar Text"/>
                <a:cs typeface="Myanmar Text"/>
              </a:rPr>
              <a:t> </a:t>
            </a:r>
            <a:r>
              <a:rPr sz="1800" dirty="0">
                <a:solidFill>
                  <a:srgbClr val="FFFFFF"/>
                </a:solidFill>
                <a:latin typeface="Myanmar Text"/>
                <a:cs typeface="Myanmar Text"/>
              </a:rPr>
              <a:t>it</a:t>
            </a:r>
            <a:endParaRPr sz="1800" dirty="0">
              <a:latin typeface="Myanmar Text"/>
              <a:cs typeface="Myanmar Tex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80645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635"/>
              </a:spcBef>
            </a:pPr>
            <a:r>
              <a:rPr spc="75" dirty="0"/>
              <a:t>Introduction </a:t>
            </a:r>
            <a:r>
              <a:rPr spc="65" dirty="0"/>
              <a:t>to Relational</a:t>
            </a:r>
            <a:r>
              <a:rPr spc="-325" dirty="0"/>
              <a:t> </a:t>
            </a:r>
            <a:r>
              <a:rPr spc="80" dirty="0"/>
              <a:t>Databases</a:t>
            </a:r>
          </a:p>
          <a:p>
            <a:pPr marR="5080" algn="r">
              <a:lnSpc>
                <a:spcPct val="100000"/>
              </a:lnSpc>
              <a:spcBef>
                <a:spcPts val="489"/>
              </a:spcBef>
            </a:pPr>
            <a:r>
              <a:rPr sz="2000" b="0" spc="40" dirty="0">
                <a:solidFill>
                  <a:srgbClr val="BFBFBF"/>
                </a:solidFill>
                <a:latin typeface="Calibri"/>
                <a:cs typeface="Calibri"/>
              </a:rPr>
              <a:t>Challenges </a:t>
            </a:r>
            <a:r>
              <a:rPr sz="2000" b="0" spc="15" dirty="0">
                <a:solidFill>
                  <a:srgbClr val="BFBFBF"/>
                </a:solidFill>
                <a:latin typeface="Calibri"/>
                <a:cs typeface="Calibri"/>
              </a:rPr>
              <a:t>For Not </a:t>
            </a:r>
            <a:r>
              <a:rPr sz="2000" b="0" spc="50" dirty="0">
                <a:solidFill>
                  <a:srgbClr val="BFBFBF"/>
                </a:solidFill>
                <a:latin typeface="Calibri"/>
                <a:cs typeface="Calibri"/>
              </a:rPr>
              <a:t>Using</a:t>
            </a:r>
            <a:r>
              <a:rPr sz="2000" b="0" spc="-240" dirty="0">
                <a:solidFill>
                  <a:srgbClr val="BFBFBF"/>
                </a:solidFill>
                <a:latin typeface="Calibri"/>
                <a:cs typeface="Calibri"/>
              </a:rPr>
              <a:t> </a:t>
            </a:r>
            <a:r>
              <a:rPr sz="2000" b="0" spc="20" dirty="0">
                <a:solidFill>
                  <a:srgbClr val="BFBFBF"/>
                </a:solidFill>
                <a:latin typeface="Calibri"/>
                <a:cs typeface="Calibri"/>
              </a:rPr>
              <a:t>Database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1384566"/>
            <a:ext cx="12192000" cy="845185"/>
          </a:xfrm>
          <a:custGeom>
            <a:avLst/>
            <a:gdLst/>
            <a:ahLst/>
            <a:cxnLst/>
            <a:rect l="l" t="t" r="r" b="b"/>
            <a:pathLst>
              <a:path w="12192000" h="845185">
                <a:moveTo>
                  <a:pt x="0" y="0"/>
                </a:moveTo>
                <a:lnTo>
                  <a:pt x="12192000" y="0"/>
                </a:lnTo>
                <a:lnTo>
                  <a:pt x="12192000" y="844600"/>
                </a:lnTo>
                <a:lnTo>
                  <a:pt x="0" y="844600"/>
                </a:lnTo>
                <a:lnTo>
                  <a:pt x="0" y="0"/>
                </a:lnTo>
                <a:close/>
              </a:path>
            </a:pathLst>
          </a:custGeom>
          <a:solidFill>
            <a:srgbClr val="0766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79513" y="1449324"/>
            <a:ext cx="388239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b="1" dirty="0">
                <a:solidFill>
                  <a:srgbClr val="FFFFFF"/>
                </a:solidFill>
                <a:latin typeface="Myanmar Text"/>
                <a:cs typeface="Myanmar Text"/>
              </a:rPr>
              <a:t>R</a:t>
            </a:r>
            <a:r>
              <a:rPr sz="4400" b="1" spc="-5" dirty="0">
                <a:solidFill>
                  <a:srgbClr val="FFFFFF"/>
                </a:solidFill>
                <a:latin typeface="Myanmar Text"/>
                <a:cs typeface="Myanmar Text"/>
              </a:rPr>
              <a:t>E</a:t>
            </a:r>
            <a:r>
              <a:rPr sz="4400" b="1" dirty="0">
                <a:solidFill>
                  <a:srgbClr val="FFFFFF"/>
                </a:solidFill>
                <a:latin typeface="Myanmar Text"/>
                <a:cs typeface="Myanmar Text"/>
              </a:rPr>
              <a:t>D</a:t>
            </a:r>
            <a:r>
              <a:rPr sz="4400" b="1" spc="5" dirty="0">
                <a:solidFill>
                  <a:srgbClr val="FFFFFF"/>
                </a:solidFill>
                <a:latin typeface="Myanmar Text"/>
                <a:cs typeface="Myanmar Text"/>
              </a:rPr>
              <a:t>U</a:t>
            </a:r>
            <a:r>
              <a:rPr sz="4400" b="1" spc="-5" dirty="0">
                <a:solidFill>
                  <a:srgbClr val="FFFFFF"/>
                </a:solidFill>
                <a:latin typeface="Myanmar Text"/>
                <a:cs typeface="Myanmar Text"/>
              </a:rPr>
              <a:t>N</a:t>
            </a:r>
            <a:r>
              <a:rPr sz="4400" b="1" dirty="0">
                <a:solidFill>
                  <a:srgbClr val="FFFFFF"/>
                </a:solidFill>
                <a:latin typeface="Myanmar Text"/>
                <a:cs typeface="Myanmar Text"/>
              </a:rPr>
              <a:t>D</a:t>
            </a:r>
            <a:r>
              <a:rPr sz="4400" b="1" spc="5" dirty="0">
                <a:solidFill>
                  <a:srgbClr val="FFFFFF"/>
                </a:solidFill>
                <a:latin typeface="Myanmar Text"/>
                <a:cs typeface="Myanmar Text"/>
              </a:rPr>
              <a:t>A</a:t>
            </a:r>
            <a:r>
              <a:rPr sz="4400" b="1" spc="-5" dirty="0">
                <a:solidFill>
                  <a:srgbClr val="FFFFFF"/>
                </a:solidFill>
                <a:latin typeface="Myanmar Text"/>
                <a:cs typeface="Myanmar Text"/>
              </a:rPr>
              <a:t>N</a:t>
            </a:r>
            <a:r>
              <a:rPr sz="4400" b="1" spc="5" dirty="0">
                <a:solidFill>
                  <a:srgbClr val="FFFFFF"/>
                </a:solidFill>
                <a:latin typeface="Myanmar Text"/>
                <a:cs typeface="Myanmar Text"/>
              </a:rPr>
              <a:t>C</a:t>
            </a:r>
            <a:r>
              <a:rPr sz="4400" b="1" dirty="0">
                <a:solidFill>
                  <a:srgbClr val="FFFFFF"/>
                </a:solidFill>
                <a:latin typeface="Myanmar Text"/>
                <a:cs typeface="Myanmar Text"/>
              </a:rPr>
              <a:t>Y</a:t>
            </a:r>
            <a:endParaRPr sz="4400">
              <a:latin typeface="Myanmar Text"/>
              <a:cs typeface="Myanmar Tex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79513" y="3296411"/>
            <a:ext cx="5622925" cy="2756535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 marL="241300" marR="5080" indent="-228600">
              <a:lnSpc>
                <a:spcPts val="2110"/>
              </a:lnSpc>
              <a:spcBef>
                <a:spcPts val="409"/>
              </a:spcBef>
              <a:buFont typeface="Wingdings"/>
              <a:buChar char=""/>
              <a:tabLst>
                <a:tab pos="241300" algn="l"/>
              </a:tabLst>
            </a:pPr>
            <a:r>
              <a:rPr sz="2000" spc="-5" dirty="0">
                <a:solidFill>
                  <a:srgbClr val="0F86BA"/>
                </a:solidFill>
                <a:latin typeface="Myanmar Text"/>
                <a:cs typeface="Myanmar Text"/>
              </a:rPr>
              <a:t>Redundancy </a:t>
            </a:r>
            <a:r>
              <a:rPr sz="2000" dirty="0">
                <a:solidFill>
                  <a:srgbClr val="0F86BA"/>
                </a:solidFill>
                <a:latin typeface="Myanmar Text"/>
                <a:cs typeface="Myanmar Text"/>
              </a:rPr>
              <a:t>means </a:t>
            </a:r>
            <a:r>
              <a:rPr sz="2000" spc="-5" dirty="0">
                <a:solidFill>
                  <a:srgbClr val="0F86BA"/>
                </a:solidFill>
                <a:latin typeface="Myanmar Text"/>
                <a:cs typeface="Myanmar Text"/>
              </a:rPr>
              <a:t>duplication </a:t>
            </a:r>
            <a:r>
              <a:rPr sz="2000" dirty="0">
                <a:solidFill>
                  <a:srgbClr val="0F86BA"/>
                </a:solidFill>
                <a:latin typeface="Myanmar Text"/>
                <a:cs typeface="Myanmar Text"/>
              </a:rPr>
              <a:t>of </a:t>
            </a:r>
            <a:r>
              <a:rPr sz="2000" spc="-5" dirty="0">
                <a:solidFill>
                  <a:srgbClr val="0F86BA"/>
                </a:solidFill>
                <a:latin typeface="Myanmar Text"/>
                <a:cs typeface="Myanmar Text"/>
              </a:rPr>
              <a:t>your data </a:t>
            </a:r>
            <a:r>
              <a:rPr sz="2000" dirty="0">
                <a:solidFill>
                  <a:srgbClr val="0F86BA"/>
                </a:solidFill>
                <a:latin typeface="Myanmar Text"/>
                <a:cs typeface="Myanmar Text"/>
              </a:rPr>
              <a:t>or  having </a:t>
            </a:r>
            <a:r>
              <a:rPr sz="2000" spc="-5" dirty="0">
                <a:solidFill>
                  <a:srgbClr val="0F86BA"/>
                </a:solidFill>
                <a:latin typeface="Myanmar Text"/>
                <a:cs typeface="Myanmar Text"/>
              </a:rPr>
              <a:t>multiple </a:t>
            </a:r>
            <a:r>
              <a:rPr sz="2000" dirty="0">
                <a:solidFill>
                  <a:srgbClr val="0F86BA"/>
                </a:solidFill>
                <a:latin typeface="Myanmar Text"/>
                <a:cs typeface="Myanmar Text"/>
              </a:rPr>
              <a:t>copies of the </a:t>
            </a:r>
            <a:r>
              <a:rPr sz="2000" spc="-5" dirty="0">
                <a:solidFill>
                  <a:srgbClr val="0F86BA"/>
                </a:solidFill>
                <a:latin typeface="Myanmar Text"/>
                <a:cs typeface="Myanmar Text"/>
              </a:rPr>
              <a:t>same</a:t>
            </a:r>
            <a:r>
              <a:rPr sz="2000" spc="5" dirty="0">
                <a:solidFill>
                  <a:srgbClr val="0F86BA"/>
                </a:solidFill>
                <a:latin typeface="Myanmar Text"/>
                <a:cs typeface="Myanmar Text"/>
              </a:rPr>
              <a:t> </a:t>
            </a:r>
            <a:r>
              <a:rPr sz="2000" spc="-5" dirty="0">
                <a:solidFill>
                  <a:srgbClr val="0F86BA"/>
                </a:solidFill>
                <a:latin typeface="Myanmar Text"/>
                <a:cs typeface="Myanmar Text"/>
              </a:rPr>
              <a:t>data.</a:t>
            </a:r>
            <a:endParaRPr sz="2000">
              <a:latin typeface="Myanmar Text"/>
              <a:cs typeface="Myanmar Text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0F86BA"/>
              </a:buClr>
              <a:buFont typeface="Wingdings"/>
              <a:buChar char=""/>
            </a:pPr>
            <a:endParaRPr sz="2200">
              <a:latin typeface="Myanmar Text"/>
              <a:cs typeface="Myanmar Text"/>
            </a:endParaRPr>
          </a:p>
          <a:p>
            <a:pPr marL="241300" marR="5080" indent="-228600">
              <a:lnSpc>
                <a:spcPts val="2210"/>
              </a:lnSpc>
              <a:buFont typeface="Wingdings"/>
              <a:buChar char=""/>
              <a:tabLst>
                <a:tab pos="241300" algn="l"/>
              </a:tabLst>
            </a:pPr>
            <a:r>
              <a:rPr sz="2000" spc="-5" dirty="0">
                <a:solidFill>
                  <a:srgbClr val="0F86BA"/>
                </a:solidFill>
                <a:latin typeface="Myanmar Text"/>
                <a:cs typeface="Myanmar Text"/>
              </a:rPr>
              <a:t>Redundancy by itself </a:t>
            </a:r>
            <a:r>
              <a:rPr sz="2000" dirty="0">
                <a:solidFill>
                  <a:srgbClr val="0F86BA"/>
                </a:solidFill>
                <a:latin typeface="Myanmar Text"/>
                <a:cs typeface="Myanmar Text"/>
              </a:rPr>
              <a:t>is not a </a:t>
            </a:r>
            <a:r>
              <a:rPr sz="2000" spc="-5" dirty="0">
                <a:solidFill>
                  <a:srgbClr val="0F86BA"/>
                </a:solidFill>
                <a:latin typeface="Myanmar Text"/>
                <a:cs typeface="Myanmar Text"/>
              </a:rPr>
              <a:t>bad </a:t>
            </a:r>
            <a:r>
              <a:rPr sz="2000" dirty="0">
                <a:solidFill>
                  <a:srgbClr val="0F86BA"/>
                </a:solidFill>
                <a:latin typeface="Myanmar Text"/>
                <a:cs typeface="Myanmar Text"/>
              </a:rPr>
              <a:t>thing. </a:t>
            </a:r>
            <a:r>
              <a:rPr sz="2000" spc="-5" dirty="0">
                <a:solidFill>
                  <a:srgbClr val="0F86BA"/>
                </a:solidFill>
                <a:latin typeface="Myanmar Text"/>
                <a:cs typeface="Myanmar Text"/>
              </a:rPr>
              <a:t>With  backup, </a:t>
            </a:r>
            <a:r>
              <a:rPr sz="2000" dirty="0">
                <a:solidFill>
                  <a:srgbClr val="0F86BA"/>
                </a:solidFill>
                <a:latin typeface="Myanmar Text"/>
                <a:cs typeface="Myanmar Text"/>
              </a:rPr>
              <a:t>it is </a:t>
            </a:r>
            <a:r>
              <a:rPr sz="2000" spc="-5" dirty="0">
                <a:solidFill>
                  <a:srgbClr val="0F86BA"/>
                </a:solidFill>
                <a:latin typeface="Myanmar Text"/>
                <a:cs typeface="Myanmar Text"/>
              </a:rPr>
              <a:t>good to have</a:t>
            </a:r>
            <a:r>
              <a:rPr sz="2000" spc="20" dirty="0">
                <a:solidFill>
                  <a:srgbClr val="0F86BA"/>
                </a:solidFill>
                <a:latin typeface="Myanmar Text"/>
                <a:cs typeface="Myanmar Text"/>
              </a:rPr>
              <a:t> </a:t>
            </a:r>
            <a:r>
              <a:rPr sz="2000" spc="-5" dirty="0">
                <a:solidFill>
                  <a:srgbClr val="0F86BA"/>
                </a:solidFill>
                <a:latin typeface="Myanmar Text"/>
                <a:cs typeface="Myanmar Text"/>
              </a:rPr>
              <a:t>redundancy.</a:t>
            </a:r>
            <a:endParaRPr sz="2000">
              <a:latin typeface="Myanmar Text"/>
              <a:cs typeface="Myanmar Text"/>
            </a:endParaRPr>
          </a:p>
          <a:p>
            <a:pPr>
              <a:lnSpc>
                <a:spcPct val="100000"/>
              </a:lnSpc>
              <a:spcBef>
                <a:spcPts val="75"/>
              </a:spcBef>
              <a:buClr>
                <a:srgbClr val="0F86BA"/>
              </a:buClr>
              <a:buFont typeface="Wingdings"/>
              <a:buChar char=""/>
            </a:pPr>
            <a:endParaRPr sz="2150">
              <a:latin typeface="Myanmar Text"/>
              <a:cs typeface="Myanmar Text"/>
            </a:endParaRPr>
          </a:p>
          <a:p>
            <a:pPr marL="241300" marR="5080" indent="-228600">
              <a:lnSpc>
                <a:spcPts val="2210"/>
              </a:lnSpc>
              <a:buFont typeface="Wingdings"/>
              <a:buChar char=""/>
              <a:tabLst>
                <a:tab pos="241300" algn="l"/>
                <a:tab pos="934085" algn="l"/>
                <a:tab pos="2487295" algn="l"/>
                <a:tab pos="2861310" algn="l"/>
                <a:tab pos="3392804" algn="l"/>
                <a:tab pos="4052570" algn="l"/>
                <a:tab pos="4805680" algn="l"/>
                <a:tab pos="5352415" algn="l"/>
              </a:tabLst>
            </a:pPr>
            <a:r>
              <a:rPr sz="2000" dirty="0">
                <a:solidFill>
                  <a:srgbClr val="0F86BA"/>
                </a:solidFill>
                <a:latin typeface="Myanmar Text"/>
                <a:cs typeface="Myanmar Text"/>
              </a:rPr>
              <a:t>B</a:t>
            </a:r>
            <a:r>
              <a:rPr sz="2000" spc="-5" dirty="0">
                <a:solidFill>
                  <a:srgbClr val="0F86BA"/>
                </a:solidFill>
                <a:latin typeface="Myanmar Text"/>
                <a:cs typeface="Myanmar Text"/>
              </a:rPr>
              <a:t>U</a:t>
            </a:r>
            <a:r>
              <a:rPr sz="2000" dirty="0">
                <a:solidFill>
                  <a:srgbClr val="0F86BA"/>
                </a:solidFill>
                <a:latin typeface="Myanmar Text"/>
                <a:cs typeface="Myanmar Text"/>
              </a:rPr>
              <a:t>T!	Re</a:t>
            </a:r>
            <a:r>
              <a:rPr sz="2000" spc="-5" dirty="0">
                <a:solidFill>
                  <a:srgbClr val="0F86BA"/>
                </a:solidFill>
                <a:latin typeface="Myanmar Text"/>
                <a:cs typeface="Myanmar Text"/>
              </a:rPr>
              <a:t>d</a:t>
            </a:r>
            <a:r>
              <a:rPr sz="2000" spc="5" dirty="0">
                <a:solidFill>
                  <a:srgbClr val="0F86BA"/>
                </a:solidFill>
                <a:latin typeface="Myanmar Text"/>
                <a:cs typeface="Myanmar Text"/>
              </a:rPr>
              <a:t>un</a:t>
            </a:r>
            <a:r>
              <a:rPr sz="2000" spc="-5" dirty="0">
                <a:solidFill>
                  <a:srgbClr val="0F86BA"/>
                </a:solidFill>
                <a:latin typeface="Myanmar Text"/>
                <a:cs typeface="Myanmar Text"/>
              </a:rPr>
              <a:t>d</a:t>
            </a:r>
            <a:r>
              <a:rPr sz="2000" spc="-10" dirty="0">
                <a:solidFill>
                  <a:srgbClr val="0F86BA"/>
                </a:solidFill>
                <a:latin typeface="Myanmar Text"/>
                <a:cs typeface="Myanmar Text"/>
              </a:rPr>
              <a:t>a</a:t>
            </a:r>
            <a:r>
              <a:rPr sz="2000" spc="5" dirty="0">
                <a:solidFill>
                  <a:srgbClr val="0F86BA"/>
                </a:solidFill>
                <a:latin typeface="Myanmar Text"/>
                <a:cs typeface="Myanmar Text"/>
              </a:rPr>
              <a:t>n</a:t>
            </a:r>
            <a:r>
              <a:rPr sz="2000" dirty="0">
                <a:solidFill>
                  <a:srgbClr val="0F86BA"/>
                </a:solidFill>
                <a:latin typeface="Myanmar Text"/>
                <a:cs typeface="Myanmar Text"/>
              </a:rPr>
              <a:t>cy	in	</a:t>
            </a:r>
            <a:r>
              <a:rPr sz="2000" spc="-5" dirty="0">
                <a:solidFill>
                  <a:srgbClr val="0F86BA"/>
                </a:solidFill>
                <a:latin typeface="Myanmar Text"/>
                <a:cs typeface="Myanmar Text"/>
              </a:rPr>
              <a:t>t</a:t>
            </a:r>
            <a:r>
              <a:rPr sz="2000" spc="5" dirty="0">
                <a:solidFill>
                  <a:srgbClr val="0F86BA"/>
                </a:solidFill>
                <a:latin typeface="Myanmar Text"/>
                <a:cs typeface="Myanmar Text"/>
              </a:rPr>
              <a:t>h</a:t>
            </a:r>
            <a:r>
              <a:rPr sz="2000" dirty="0">
                <a:solidFill>
                  <a:srgbClr val="0F86BA"/>
                </a:solidFill>
                <a:latin typeface="Myanmar Text"/>
                <a:cs typeface="Myanmar Text"/>
              </a:rPr>
              <a:t>e	</a:t>
            </a:r>
            <a:r>
              <a:rPr sz="2000" spc="-5" dirty="0">
                <a:solidFill>
                  <a:srgbClr val="0F86BA"/>
                </a:solidFill>
                <a:latin typeface="Myanmar Text"/>
                <a:cs typeface="Myanmar Text"/>
              </a:rPr>
              <a:t>dat</a:t>
            </a:r>
            <a:r>
              <a:rPr sz="2000" dirty="0">
                <a:solidFill>
                  <a:srgbClr val="0F86BA"/>
                </a:solidFill>
                <a:latin typeface="Myanmar Text"/>
                <a:cs typeface="Myanmar Text"/>
              </a:rPr>
              <a:t>a	i</a:t>
            </a:r>
            <a:r>
              <a:rPr sz="2000" spc="-5" dirty="0">
                <a:solidFill>
                  <a:srgbClr val="0F86BA"/>
                </a:solidFill>
                <a:latin typeface="Myanmar Text"/>
                <a:cs typeface="Myanmar Text"/>
              </a:rPr>
              <a:t>t</a:t>
            </a:r>
            <a:r>
              <a:rPr sz="2000" dirty="0">
                <a:solidFill>
                  <a:srgbClr val="0F86BA"/>
                </a:solidFill>
                <a:latin typeface="Myanmar Text"/>
                <a:cs typeface="Myanmar Text"/>
              </a:rPr>
              <a:t>sel</a:t>
            </a:r>
            <a:r>
              <a:rPr sz="2000" spc="-5" dirty="0">
                <a:solidFill>
                  <a:srgbClr val="0F86BA"/>
                </a:solidFill>
                <a:latin typeface="Myanmar Text"/>
                <a:cs typeface="Myanmar Text"/>
              </a:rPr>
              <a:t>f</a:t>
            </a:r>
            <a:r>
              <a:rPr sz="2000" dirty="0">
                <a:solidFill>
                  <a:srgbClr val="0F86BA"/>
                </a:solidFill>
                <a:latin typeface="Myanmar Text"/>
                <a:cs typeface="Myanmar Text"/>
              </a:rPr>
              <a:t>,	</a:t>
            </a:r>
            <a:r>
              <a:rPr sz="2000" spc="5" dirty="0">
                <a:solidFill>
                  <a:srgbClr val="0F86BA"/>
                </a:solidFill>
                <a:latin typeface="Myanmar Text"/>
                <a:cs typeface="Myanmar Text"/>
              </a:rPr>
              <a:t>n</a:t>
            </a:r>
            <a:r>
              <a:rPr sz="2000" dirty="0">
                <a:solidFill>
                  <a:srgbClr val="0F86BA"/>
                </a:solidFill>
                <a:latin typeface="Myanmar Text"/>
                <a:cs typeface="Myanmar Text"/>
              </a:rPr>
              <a:t>ot	so  </a:t>
            </a:r>
            <a:r>
              <a:rPr sz="2000" spc="-5" dirty="0">
                <a:solidFill>
                  <a:srgbClr val="0F86BA"/>
                </a:solidFill>
                <a:latin typeface="Myanmar Text"/>
                <a:cs typeface="Myanmar Text"/>
              </a:rPr>
              <a:t>good, </a:t>
            </a:r>
            <a:r>
              <a:rPr sz="2000" dirty="0">
                <a:solidFill>
                  <a:srgbClr val="0F86BA"/>
                </a:solidFill>
                <a:latin typeface="Myanmar Text"/>
                <a:cs typeface="Myanmar Text"/>
              </a:rPr>
              <a:t>because it </a:t>
            </a:r>
            <a:r>
              <a:rPr sz="2000" spc="-5" dirty="0">
                <a:solidFill>
                  <a:srgbClr val="0F86BA"/>
                </a:solidFill>
                <a:latin typeface="Myanmar Text"/>
                <a:cs typeface="Myanmar Text"/>
              </a:rPr>
              <a:t>leads to</a:t>
            </a:r>
            <a:r>
              <a:rPr sz="2000" spc="15" dirty="0">
                <a:solidFill>
                  <a:srgbClr val="0F86BA"/>
                </a:solidFill>
                <a:latin typeface="Myanmar Text"/>
                <a:cs typeface="Myanmar Text"/>
              </a:rPr>
              <a:t> </a:t>
            </a:r>
            <a:r>
              <a:rPr sz="2000" spc="-5" dirty="0">
                <a:solidFill>
                  <a:srgbClr val="0F86BA"/>
                </a:solidFill>
                <a:latin typeface="Myanmar Text"/>
                <a:cs typeface="Myanmar Text"/>
              </a:rPr>
              <a:t>conflicts.</a:t>
            </a:r>
            <a:endParaRPr sz="2000">
              <a:latin typeface="Myanmar Text"/>
              <a:cs typeface="Myanmar Text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781800" y="3746501"/>
            <a:ext cx="1339215" cy="542925"/>
          </a:xfrm>
          <a:custGeom>
            <a:avLst/>
            <a:gdLst/>
            <a:ahLst/>
            <a:cxnLst/>
            <a:rect l="l" t="t" r="r" b="b"/>
            <a:pathLst>
              <a:path w="1339215" h="542925">
                <a:moveTo>
                  <a:pt x="0" y="542509"/>
                </a:moveTo>
                <a:lnTo>
                  <a:pt x="1339109" y="542509"/>
                </a:lnTo>
                <a:lnTo>
                  <a:pt x="1339109" y="0"/>
                </a:lnTo>
                <a:lnTo>
                  <a:pt x="0" y="0"/>
                </a:lnTo>
                <a:lnTo>
                  <a:pt x="0" y="542509"/>
                </a:lnTo>
                <a:close/>
              </a:path>
            </a:pathLst>
          </a:custGeom>
          <a:solidFill>
            <a:srgbClr val="9CDB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120909" y="3746501"/>
            <a:ext cx="1668780" cy="542925"/>
          </a:xfrm>
          <a:custGeom>
            <a:avLst/>
            <a:gdLst/>
            <a:ahLst/>
            <a:cxnLst/>
            <a:rect l="l" t="t" r="r" b="b"/>
            <a:pathLst>
              <a:path w="1668779" h="542925">
                <a:moveTo>
                  <a:pt x="0" y="542509"/>
                </a:moveTo>
                <a:lnTo>
                  <a:pt x="1668607" y="542509"/>
                </a:lnTo>
                <a:lnTo>
                  <a:pt x="1668607" y="0"/>
                </a:lnTo>
                <a:lnTo>
                  <a:pt x="0" y="0"/>
                </a:lnTo>
                <a:lnTo>
                  <a:pt x="0" y="542509"/>
                </a:lnTo>
                <a:close/>
              </a:path>
            </a:pathLst>
          </a:custGeom>
          <a:solidFill>
            <a:srgbClr val="9CDB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9789517" y="3746501"/>
            <a:ext cx="729615" cy="542925"/>
          </a:xfrm>
          <a:custGeom>
            <a:avLst/>
            <a:gdLst/>
            <a:ahLst/>
            <a:cxnLst/>
            <a:rect l="l" t="t" r="r" b="b"/>
            <a:pathLst>
              <a:path w="729615" h="542925">
                <a:moveTo>
                  <a:pt x="0" y="542509"/>
                </a:moveTo>
                <a:lnTo>
                  <a:pt x="729175" y="542509"/>
                </a:lnTo>
                <a:lnTo>
                  <a:pt x="729175" y="0"/>
                </a:lnTo>
                <a:lnTo>
                  <a:pt x="0" y="0"/>
                </a:lnTo>
                <a:lnTo>
                  <a:pt x="0" y="542509"/>
                </a:lnTo>
                <a:close/>
              </a:path>
            </a:pathLst>
          </a:custGeom>
          <a:solidFill>
            <a:srgbClr val="9CDB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0518692" y="3746501"/>
            <a:ext cx="1113790" cy="542925"/>
          </a:xfrm>
          <a:custGeom>
            <a:avLst/>
            <a:gdLst/>
            <a:ahLst/>
            <a:cxnLst/>
            <a:rect l="l" t="t" r="r" b="b"/>
            <a:pathLst>
              <a:path w="1113790" h="542925">
                <a:moveTo>
                  <a:pt x="0" y="542509"/>
                </a:moveTo>
                <a:lnTo>
                  <a:pt x="1113649" y="542509"/>
                </a:lnTo>
                <a:lnTo>
                  <a:pt x="1113649" y="0"/>
                </a:lnTo>
                <a:lnTo>
                  <a:pt x="0" y="0"/>
                </a:lnTo>
                <a:lnTo>
                  <a:pt x="0" y="542509"/>
                </a:lnTo>
                <a:close/>
              </a:path>
            </a:pathLst>
          </a:custGeom>
          <a:solidFill>
            <a:srgbClr val="9CDB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778625" y="4289011"/>
            <a:ext cx="4857115" cy="0"/>
          </a:xfrm>
          <a:custGeom>
            <a:avLst/>
            <a:gdLst/>
            <a:ahLst/>
            <a:cxnLst/>
            <a:rect l="l" t="t" r="r" b="b"/>
            <a:pathLst>
              <a:path w="4857115">
                <a:moveTo>
                  <a:pt x="0" y="0"/>
                </a:moveTo>
                <a:lnTo>
                  <a:pt x="4856892" y="0"/>
                </a:lnTo>
              </a:path>
            </a:pathLst>
          </a:custGeom>
          <a:ln w="6350">
            <a:solidFill>
              <a:srgbClr val="9CDBF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778625" y="3746501"/>
            <a:ext cx="4857115" cy="0"/>
          </a:xfrm>
          <a:custGeom>
            <a:avLst/>
            <a:gdLst/>
            <a:ahLst/>
            <a:cxnLst/>
            <a:rect l="l" t="t" r="r" b="b"/>
            <a:pathLst>
              <a:path w="4857115">
                <a:moveTo>
                  <a:pt x="0" y="0"/>
                </a:moveTo>
                <a:lnTo>
                  <a:pt x="4856892" y="0"/>
                </a:lnTo>
              </a:path>
            </a:pathLst>
          </a:custGeom>
          <a:ln w="6350">
            <a:solidFill>
              <a:srgbClr val="9CDBF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2" name="object 12"/>
          <p:cNvGraphicFramePr>
            <a:graphicFrameLocks noGrp="1"/>
          </p:cNvGraphicFramePr>
          <p:nvPr/>
        </p:nvGraphicFramePr>
        <p:xfrm>
          <a:off x="6778625" y="3743326"/>
          <a:ext cx="4850128" cy="164801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992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630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96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382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48860">
                <a:tc>
                  <a:txBody>
                    <a:bodyPr/>
                    <a:lstStyle/>
                    <a:p>
                      <a:pPr marL="167640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1600" b="1" spc="-5" dirty="0">
                          <a:latin typeface="Calibri"/>
                          <a:cs typeface="Calibri"/>
                        </a:rPr>
                        <a:t>product_id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73660" marB="0">
                    <a:lnL w="9525">
                      <a:solidFill>
                        <a:srgbClr val="9CDBF7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207010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1600" b="1" spc="-5" dirty="0">
                          <a:latin typeface="Calibri"/>
                          <a:cs typeface="Calibri"/>
                        </a:rPr>
                        <a:t>product_name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73660" marB="0"/>
                </a:tc>
                <a:tc>
                  <a:txBody>
                    <a:bodyPr/>
                    <a:lstStyle/>
                    <a:p>
                      <a:pPr marL="212725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1600" b="1" dirty="0">
                          <a:latin typeface="Calibri"/>
                          <a:cs typeface="Calibri"/>
                        </a:rPr>
                        <a:t>…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73660" marB="0"/>
                </a:tc>
                <a:tc>
                  <a:txBody>
                    <a:bodyPr/>
                    <a:lstStyle/>
                    <a:p>
                      <a:pPr marL="292100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1600" b="1" dirty="0">
                          <a:latin typeface="Calibri"/>
                          <a:cs typeface="Calibri"/>
                        </a:rPr>
                        <a:t>price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73660" marB="0">
                    <a:lnR w="9525">
                      <a:solidFill>
                        <a:srgbClr val="9CDBF7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9335">
                <a:tc>
                  <a:txBody>
                    <a:bodyPr/>
                    <a:lstStyle/>
                    <a:p>
                      <a:pPr marL="167640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sz="1600" dirty="0">
                          <a:latin typeface="Calibri"/>
                          <a:cs typeface="Calibri"/>
                        </a:rPr>
                        <a:t>101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67310" marB="0">
                    <a:lnL w="9525">
                      <a:solidFill>
                        <a:srgbClr val="9CDBF7"/>
                      </a:solidFill>
                      <a:prstDash val="solid"/>
                    </a:lnL>
                    <a:lnB w="9525">
                      <a:solidFill>
                        <a:srgbClr val="9CDBF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07010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sz="1600" spc="-10" dirty="0">
                          <a:latin typeface="Calibri"/>
                          <a:cs typeface="Calibri"/>
                        </a:rPr>
                        <a:t>TEA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67310" marB="0">
                    <a:lnB w="9525">
                      <a:solidFill>
                        <a:srgbClr val="9CDBF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12725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sz="1600" dirty="0">
                          <a:latin typeface="Calibri"/>
                          <a:cs typeface="Calibri"/>
                        </a:rPr>
                        <a:t>…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67310" marB="0">
                    <a:lnB w="9525">
                      <a:solidFill>
                        <a:srgbClr val="9CDBF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92100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sz="1600" dirty="0">
                          <a:latin typeface="Calibri"/>
                          <a:cs typeface="Calibri"/>
                        </a:rPr>
                        <a:t>$10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67310" marB="0">
                    <a:lnR w="9525">
                      <a:solidFill>
                        <a:srgbClr val="9CDBF7"/>
                      </a:solidFill>
                      <a:prstDash val="solid"/>
                    </a:lnR>
                    <a:lnB w="9525">
                      <a:solidFill>
                        <a:srgbClr val="9CDBF7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9820">
                <a:tc>
                  <a:txBody>
                    <a:bodyPr/>
                    <a:lstStyle/>
                    <a:p>
                      <a:pPr marL="167640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1600" dirty="0">
                          <a:latin typeface="Calibri"/>
                          <a:cs typeface="Calibri"/>
                        </a:rPr>
                        <a:t>101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70485" marB="0">
                    <a:lnL w="9525">
                      <a:solidFill>
                        <a:srgbClr val="9CDBF7"/>
                      </a:solidFill>
                      <a:prstDash val="solid"/>
                    </a:lnL>
                    <a:lnT w="9525">
                      <a:solidFill>
                        <a:srgbClr val="9CDBF7"/>
                      </a:solidFill>
                      <a:prstDash val="solid"/>
                    </a:lnT>
                    <a:lnB w="9525">
                      <a:solidFill>
                        <a:srgbClr val="9CDBF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07010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1600" spc="-10" dirty="0">
                          <a:latin typeface="Calibri"/>
                          <a:cs typeface="Calibri"/>
                        </a:rPr>
                        <a:t>TEA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70485" marB="0">
                    <a:lnT w="9525">
                      <a:solidFill>
                        <a:srgbClr val="9CDBF7"/>
                      </a:solidFill>
                      <a:prstDash val="solid"/>
                    </a:lnT>
                    <a:lnB w="9525">
                      <a:solidFill>
                        <a:srgbClr val="9CDBF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12725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1600" dirty="0">
                          <a:latin typeface="Calibri"/>
                          <a:cs typeface="Calibri"/>
                        </a:rPr>
                        <a:t>…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70485" marB="0">
                    <a:lnT w="9525">
                      <a:solidFill>
                        <a:srgbClr val="9CDBF7"/>
                      </a:solidFill>
                      <a:prstDash val="solid"/>
                    </a:lnT>
                    <a:lnB w="9525">
                      <a:solidFill>
                        <a:srgbClr val="9CDBF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92100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1600" dirty="0">
                          <a:latin typeface="Calibri"/>
                          <a:cs typeface="Calibri"/>
                        </a:rPr>
                        <a:t>$12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70485" marB="0">
                    <a:lnR w="9525">
                      <a:solidFill>
                        <a:srgbClr val="9CDBF7"/>
                      </a:solidFill>
                      <a:prstDash val="solid"/>
                    </a:lnR>
                    <a:lnT w="9525">
                      <a:solidFill>
                        <a:srgbClr val="9CDBF7"/>
                      </a:solidFill>
                      <a:prstDash val="solid"/>
                    </a:lnT>
                    <a:lnB w="9525">
                      <a:solidFill>
                        <a:srgbClr val="9CDBF7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80645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635"/>
              </a:spcBef>
            </a:pPr>
            <a:r>
              <a:rPr spc="75" dirty="0"/>
              <a:t>Introduction </a:t>
            </a:r>
            <a:r>
              <a:rPr spc="65" dirty="0"/>
              <a:t>to Relational</a:t>
            </a:r>
            <a:r>
              <a:rPr spc="-325" dirty="0"/>
              <a:t> </a:t>
            </a:r>
            <a:r>
              <a:rPr spc="80" dirty="0"/>
              <a:t>Databases</a:t>
            </a:r>
          </a:p>
          <a:p>
            <a:pPr marR="5080" algn="r">
              <a:lnSpc>
                <a:spcPct val="100000"/>
              </a:lnSpc>
              <a:spcBef>
                <a:spcPts val="489"/>
              </a:spcBef>
            </a:pPr>
            <a:r>
              <a:rPr sz="2000" b="0" spc="40" dirty="0">
                <a:solidFill>
                  <a:srgbClr val="BFBFBF"/>
                </a:solidFill>
                <a:latin typeface="Calibri"/>
                <a:cs typeface="Calibri"/>
              </a:rPr>
              <a:t>Challenges </a:t>
            </a:r>
            <a:r>
              <a:rPr sz="2000" b="0" spc="15" dirty="0">
                <a:solidFill>
                  <a:srgbClr val="BFBFBF"/>
                </a:solidFill>
                <a:latin typeface="Calibri"/>
                <a:cs typeface="Calibri"/>
              </a:rPr>
              <a:t>For Not </a:t>
            </a:r>
            <a:r>
              <a:rPr sz="2000" b="0" spc="50" dirty="0">
                <a:solidFill>
                  <a:srgbClr val="BFBFBF"/>
                </a:solidFill>
                <a:latin typeface="Calibri"/>
                <a:cs typeface="Calibri"/>
              </a:rPr>
              <a:t>Using</a:t>
            </a:r>
            <a:r>
              <a:rPr sz="2000" b="0" spc="-240" dirty="0">
                <a:solidFill>
                  <a:srgbClr val="BFBFBF"/>
                </a:solidFill>
                <a:latin typeface="Calibri"/>
                <a:cs typeface="Calibri"/>
              </a:rPr>
              <a:t> </a:t>
            </a:r>
            <a:r>
              <a:rPr sz="2000" b="0" spc="20" dirty="0">
                <a:solidFill>
                  <a:srgbClr val="BFBFBF"/>
                </a:solidFill>
                <a:latin typeface="Calibri"/>
                <a:cs typeface="Calibri"/>
              </a:rPr>
              <a:t>Database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1384566"/>
            <a:ext cx="12192000" cy="845185"/>
          </a:xfrm>
          <a:custGeom>
            <a:avLst/>
            <a:gdLst/>
            <a:ahLst/>
            <a:cxnLst/>
            <a:rect l="l" t="t" r="r" b="b"/>
            <a:pathLst>
              <a:path w="12192000" h="845185">
                <a:moveTo>
                  <a:pt x="0" y="0"/>
                </a:moveTo>
                <a:lnTo>
                  <a:pt x="12192000" y="0"/>
                </a:lnTo>
                <a:lnTo>
                  <a:pt x="12192000" y="844600"/>
                </a:lnTo>
                <a:lnTo>
                  <a:pt x="0" y="844600"/>
                </a:lnTo>
                <a:lnTo>
                  <a:pt x="0" y="0"/>
                </a:lnTo>
                <a:close/>
              </a:path>
            </a:pathLst>
          </a:custGeom>
          <a:solidFill>
            <a:srgbClr val="0766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79513" y="1449324"/>
            <a:ext cx="367919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b="1" spc="5" dirty="0">
                <a:solidFill>
                  <a:srgbClr val="FFFFFF"/>
                </a:solidFill>
                <a:latin typeface="Myanmar Text"/>
                <a:cs typeface="Myanmar Text"/>
              </a:rPr>
              <a:t>I</a:t>
            </a:r>
            <a:r>
              <a:rPr sz="4400" b="1" dirty="0">
                <a:solidFill>
                  <a:srgbClr val="FFFFFF"/>
                </a:solidFill>
                <a:latin typeface="Myanmar Text"/>
                <a:cs typeface="Myanmar Text"/>
              </a:rPr>
              <a:t>M</a:t>
            </a:r>
            <a:r>
              <a:rPr sz="4400" b="1" spc="-5" dirty="0">
                <a:solidFill>
                  <a:srgbClr val="FFFFFF"/>
                </a:solidFill>
                <a:latin typeface="Myanmar Text"/>
                <a:cs typeface="Myanmar Text"/>
              </a:rPr>
              <a:t>PO</a:t>
            </a:r>
            <a:r>
              <a:rPr sz="4400" b="1" dirty="0">
                <a:solidFill>
                  <a:srgbClr val="FFFFFF"/>
                </a:solidFill>
                <a:latin typeface="Myanmar Text"/>
                <a:cs typeface="Myanmar Text"/>
              </a:rPr>
              <a:t>R</a:t>
            </a:r>
            <a:r>
              <a:rPr sz="4400" b="1" spc="-5" dirty="0">
                <a:solidFill>
                  <a:srgbClr val="FFFFFF"/>
                </a:solidFill>
                <a:latin typeface="Myanmar Text"/>
                <a:cs typeface="Myanmar Text"/>
              </a:rPr>
              <a:t>T</a:t>
            </a:r>
            <a:r>
              <a:rPr sz="4400" b="1" dirty="0">
                <a:solidFill>
                  <a:srgbClr val="FFFFFF"/>
                </a:solidFill>
                <a:latin typeface="Myanmar Text"/>
                <a:cs typeface="Myanmar Text"/>
              </a:rPr>
              <a:t>AN</a:t>
            </a:r>
            <a:r>
              <a:rPr sz="4400" b="1" spc="5" dirty="0">
                <a:solidFill>
                  <a:srgbClr val="FFFFFF"/>
                </a:solidFill>
                <a:latin typeface="Myanmar Text"/>
                <a:cs typeface="Myanmar Text"/>
              </a:rPr>
              <a:t>CE</a:t>
            </a:r>
            <a:endParaRPr sz="4400">
              <a:latin typeface="Myanmar Text"/>
              <a:cs typeface="Myanmar Text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343065" y="3655614"/>
            <a:ext cx="4511675" cy="1751964"/>
          </a:xfrm>
          <a:custGeom>
            <a:avLst/>
            <a:gdLst/>
            <a:ahLst/>
            <a:cxnLst/>
            <a:rect l="l" t="t" r="r" b="b"/>
            <a:pathLst>
              <a:path w="4511675" h="1751964">
                <a:moveTo>
                  <a:pt x="0" y="0"/>
                </a:moveTo>
                <a:lnTo>
                  <a:pt x="4511634" y="0"/>
                </a:lnTo>
                <a:lnTo>
                  <a:pt x="4511634" y="1751421"/>
                </a:lnTo>
                <a:lnTo>
                  <a:pt x="0" y="1751421"/>
                </a:lnTo>
                <a:lnTo>
                  <a:pt x="0" y="0"/>
                </a:lnTo>
                <a:close/>
              </a:path>
            </a:pathLst>
          </a:custGeom>
          <a:solidFill>
            <a:srgbClr val="0B9A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620222" y="4027932"/>
            <a:ext cx="395605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  <a:tabLst>
                <a:tab pos="772160" algn="l"/>
                <a:tab pos="1706880" algn="l"/>
                <a:tab pos="2201545" algn="l"/>
                <a:tab pos="2677160" algn="l"/>
                <a:tab pos="2995930" algn="l"/>
                <a:tab pos="3490595" algn="l"/>
              </a:tabLst>
            </a:pPr>
            <a:r>
              <a:rPr sz="2000" spc="-10" dirty="0">
                <a:solidFill>
                  <a:srgbClr val="FFFFFF"/>
                </a:solidFill>
                <a:latin typeface="Myanmar Text"/>
                <a:cs typeface="Myanmar Text"/>
              </a:rPr>
              <a:t>W</a:t>
            </a:r>
            <a:r>
              <a:rPr sz="2000" spc="5" dirty="0">
                <a:solidFill>
                  <a:srgbClr val="FFFFFF"/>
                </a:solidFill>
                <a:latin typeface="Myanmar Text"/>
                <a:cs typeface="Myanmar Text"/>
              </a:rPr>
              <a:t>h</a:t>
            </a:r>
            <a:r>
              <a:rPr sz="2000" spc="-5" dirty="0">
                <a:solidFill>
                  <a:srgbClr val="FFFFFF"/>
                </a:solidFill>
                <a:latin typeface="Myanmar Text"/>
                <a:cs typeface="Myanmar Text"/>
              </a:rPr>
              <a:t>a</a:t>
            </a:r>
            <a:r>
              <a:rPr sz="2000" dirty="0">
                <a:solidFill>
                  <a:srgbClr val="FFFFFF"/>
                </a:solidFill>
                <a:latin typeface="Myanmar Text"/>
                <a:cs typeface="Myanmar Text"/>
              </a:rPr>
              <a:t>t	s</a:t>
            </a:r>
            <a:r>
              <a:rPr sz="2000" spc="5" dirty="0">
                <a:solidFill>
                  <a:srgbClr val="FFFFFF"/>
                </a:solidFill>
                <a:latin typeface="Myanmar Text"/>
                <a:cs typeface="Myanmar Text"/>
              </a:rPr>
              <a:t>h</a:t>
            </a:r>
            <a:r>
              <a:rPr sz="2000" dirty="0">
                <a:solidFill>
                  <a:srgbClr val="FFFFFF"/>
                </a:solidFill>
                <a:latin typeface="Myanmar Text"/>
                <a:cs typeface="Myanmar Text"/>
              </a:rPr>
              <a:t>o</a:t>
            </a:r>
            <a:r>
              <a:rPr sz="2000" spc="5" dirty="0">
                <a:solidFill>
                  <a:srgbClr val="FFFFFF"/>
                </a:solidFill>
                <a:latin typeface="Myanmar Text"/>
                <a:cs typeface="Myanmar Text"/>
              </a:rPr>
              <a:t>u</a:t>
            </a:r>
            <a:r>
              <a:rPr sz="2000" dirty="0">
                <a:solidFill>
                  <a:srgbClr val="FFFFFF"/>
                </a:solidFill>
                <a:latin typeface="Myanmar Text"/>
                <a:cs typeface="Myanmar Text"/>
              </a:rPr>
              <a:t>ld	we	</a:t>
            </a:r>
            <a:r>
              <a:rPr sz="2000" spc="-5" dirty="0">
                <a:solidFill>
                  <a:srgbClr val="FFFFFF"/>
                </a:solidFill>
                <a:latin typeface="Myanmar Text"/>
                <a:cs typeface="Myanmar Text"/>
              </a:rPr>
              <a:t>d</a:t>
            </a:r>
            <a:r>
              <a:rPr sz="2000" dirty="0">
                <a:solidFill>
                  <a:srgbClr val="FFFFFF"/>
                </a:solidFill>
                <a:latin typeface="Myanmar Text"/>
                <a:cs typeface="Myanmar Text"/>
              </a:rPr>
              <a:t>o	if	we	lose</a:t>
            </a:r>
            <a:endParaRPr sz="2000">
              <a:latin typeface="Myanmar Text"/>
              <a:cs typeface="Myanmar Tex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620222" y="4332732"/>
            <a:ext cx="395668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  <a:tabLst>
                <a:tab pos="833119" algn="l"/>
                <a:tab pos="1509395" algn="l"/>
                <a:tab pos="1961514" algn="l"/>
                <a:tab pos="3498215" algn="l"/>
              </a:tabLst>
            </a:pPr>
            <a:r>
              <a:rPr sz="2000" dirty="0">
                <a:solidFill>
                  <a:srgbClr val="FFFFFF"/>
                </a:solidFill>
                <a:latin typeface="Myanmar Text"/>
                <a:cs typeface="Myanmar Text"/>
              </a:rPr>
              <a:t>some	</a:t>
            </a:r>
            <a:r>
              <a:rPr sz="2000" spc="-5" dirty="0">
                <a:solidFill>
                  <a:srgbClr val="FFFFFF"/>
                </a:solidFill>
                <a:latin typeface="Myanmar Text"/>
                <a:cs typeface="Myanmar Text"/>
              </a:rPr>
              <a:t>pa</a:t>
            </a:r>
            <a:r>
              <a:rPr sz="2000" spc="5" dirty="0">
                <a:solidFill>
                  <a:srgbClr val="FFFFFF"/>
                </a:solidFill>
                <a:latin typeface="Myanmar Text"/>
                <a:cs typeface="Myanmar Text"/>
              </a:rPr>
              <a:t>r</a:t>
            </a:r>
            <a:r>
              <a:rPr sz="2000" dirty="0">
                <a:solidFill>
                  <a:srgbClr val="FFFFFF"/>
                </a:solidFill>
                <a:latin typeface="Myanmar Text"/>
                <a:cs typeface="Myanmar Text"/>
              </a:rPr>
              <a:t>t	of	i</a:t>
            </a:r>
            <a:r>
              <a:rPr sz="2000" spc="5" dirty="0">
                <a:solidFill>
                  <a:srgbClr val="FFFFFF"/>
                </a:solidFill>
                <a:latin typeface="Myanmar Text"/>
                <a:cs typeface="Myanmar Text"/>
              </a:rPr>
              <a:t>n</a:t>
            </a:r>
            <a:r>
              <a:rPr sz="2000" spc="-5" dirty="0">
                <a:solidFill>
                  <a:srgbClr val="FFFFFF"/>
                </a:solidFill>
                <a:latin typeface="Myanmar Text"/>
                <a:cs typeface="Myanmar Text"/>
              </a:rPr>
              <a:t>f</a:t>
            </a:r>
            <a:r>
              <a:rPr sz="2000" dirty="0">
                <a:solidFill>
                  <a:srgbClr val="FFFFFF"/>
                </a:solidFill>
                <a:latin typeface="Myanmar Text"/>
                <a:cs typeface="Myanmar Text"/>
              </a:rPr>
              <a:t>orm</a:t>
            </a:r>
            <a:r>
              <a:rPr sz="2000" spc="-10" dirty="0">
                <a:solidFill>
                  <a:srgbClr val="FFFFFF"/>
                </a:solidFill>
                <a:latin typeface="Myanmar Text"/>
                <a:cs typeface="Myanmar Text"/>
              </a:rPr>
              <a:t>a</a:t>
            </a:r>
            <a:r>
              <a:rPr sz="2000" spc="-5" dirty="0">
                <a:solidFill>
                  <a:srgbClr val="FFFFFF"/>
                </a:solidFill>
                <a:latin typeface="Myanmar Text"/>
                <a:cs typeface="Myanmar Text"/>
              </a:rPr>
              <a:t>t</a:t>
            </a:r>
            <a:r>
              <a:rPr sz="2000" dirty="0">
                <a:solidFill>
                  <a:srgbClr val="FFFFFF"/>
                </a:solidFill>
                <a:latin typeface="Myanmar Text"/>
                <a:cs typeface="Myanmar Text"/>
              </a:rPr>
              <a:t>ion	</a:t>
            </a:r>
            <a:r>
              <a:rPr sz="2000" spc="-5" dirty="0">
                <a:solidFill>
                  <a:srgbClr val="FFFFFF"/>
                </a:solidFill>
                <a:latin typeface="Myanmar Text"/>
                <a:cs typeface="Myanmar Text"/>
              </a:rPr>
              <a:t>t</a:t>
            </a:r>
            <a:r>
              <a:rPr sz="2000" spc="5" dirty="0">
                <a:solidFill>
                  <a:srgbClr val="FFFFFF"/>
                </a:solidFill>
                <a:latin typeface="Myanmar Text"/>
                <a:cs typeface="Myanmar Text"/>
              </a:rPr>
              <a:t>h</a:t>
            </a:r>
            <a:r>
              <a:rPr sz="2000" spc="-5" dirty="0">
                <a:solidFill>
                  <a:srgbClr val="FFFFFF"/>
                </a:solidFill>
                <a:latin typeface="Myanmar Text"/>
                <a:cs typeface="Myanmar Text"/>
              </a:rPr>
              <a:t>a</a:t>
            </a:r>
            <a:r>
              <a:rPr sz="2000" dirty="0">
                <a:solidFill>
                  <a:srgbClr val="FFFFFF"/>
                </a:solidFill>
                <a:latin typeface="Myanmar Text"/>
                <a:cs typeface="Myanmar Text"/>
              </a:rPr>
              <a:t>t</a:t>
            </a:r>
            <a:endParaRPr sz="2000">
              <a:latin typeface="Myanmar Text"/>
              <a:cs typeface="Myanmar Tex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620222" y="4637532"/>
            <a:ext cx="250063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rgbClr val="FFFFFF"/>
                </a:solidFill>
                <a:latin typeface="Myanmar Text"/>
                <a:cs typeface="Myanmar Text"/>
              </a:rPr>
              <a:t>we've entered</a:t>
            </a:r>
            <a:r>
              <a:rPr sz="2000" spc="-80" dirty="0">
                <a:solidFill>
                  <a:srgbClr val="FFFFFF"/>
                </a:solidFill>
                <a:latin typeface="Myanmar Text"/>
                <a:cs typeface="Myanmar Text"/>
              </a:rPr>
              <a:t> </a:t>
            </a:r>
            <a:r>
              <a:rPr sz="2000" dirty="0">
                <a:solidFill>
                  <a:srgbClr val="FFFFFF"/>
                </a:solidFill>
                <a:latin typeface="Myanmar Text"/>
                <a:cs typeface="Myanmar Text"/>
              </a:rPr>
              <a:t>before?</a:t>
            </a:r>
            <a:endParaRPr sz="2000">
              <a:latin typeface="Myanmar Text"/>
              <a:cs typeface="Myanmar Text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311900" y="3655614"/>
            <a:ext cx="4546600" cy="1729739"/>
          </a:xfrm>
          <a:custGeom>
            <a:avLst/>
            <a:gdLst/>
            <a:ahLst/>
            <a:cxnLst/>
            <a:rect l="l" t="t" r="r" b="b"/>
            <a:pathLst>
              <a:path w="4546600" h="1729739">
                <a:moveTo>
                  <a:pt x="0" y="0"/>
                </a:moveTo>
                <a:lnTo>
                  <a:pt x="4546600" y="0"/>
                </a:lnTo>
                <a:lnTo>
                  <a:pt x="4546600" y="1729185"/>
                </a:lnTo>
                <a:lnTo>
                  <a:pt x="0" y="1729185"/>
                </a:lnTo>
                <a:lnTo>
                  <a:pt x="0" y="0"/>
                </a:lnTo>
                <a:close/>
              </a:path>
            </a:pathLst>
          </a:custGeom>
          <a:solidFill>
            <a:srgbClr val="0B9A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6630926" y="3720084"/>
            <a:ext cx="395605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  <a:tabLst>
                <a:tab pos="892175" algn="l"/>
                <a:tab pos="1527810" algn="l"/>
                <a:tab pos="2519045" algn="l"/>
                <a:tab pos="3307079" algn="l"/>
                <a:tab pos="3579495" algn="l"/>
              </a:tabLst>
            </a:pPr>
            <a:r>
              <a:rPr sz="2000" spc="-10" dirty="0">
                <a:solidFill>
                  <a:srgbClr val="FFFFFF"/>
                </a:solidFill>
                <a:latin typeface="Myanmar Text"/>
                <a:cs typeface="Myanmar Text"/>
              </a:rPr>
              <a:t>W</a:t>
            </a:r>
            <a:r>
              <a:rPr sz="2000" spc="5" dirty="0">
                <a:solidFill>
                  <a:srgbClr val="FFFFFF"/>
                </a:solidFill>
                <a:latin typeface="Myanmar Text"/>
                <a:cs typeface="Myanmar Text"/>
              </a:rPr>
              <a:t>h</a:t>
            </a:r>
            <a:r>
              <a:rPr sz="2000" spc="-5" dirty="0">
                <a:solidFill>
                  <a:srgbClr val="FFFFFF"/>
                </a:solidFill>
                <a:latin typeface="Myanmar Text"/>
                <a:cs typeface="Myanmar Text"/>
              </a:rPr>
              <a:t>at</a:t>
            </a:r>
            <a:r>
              <a:rPr sz="2000" dirty="0">
                <a:solidFill>
                  <a:srgbClr val="FFFFFF"/>
                </a:solidFill>
                <a:latin typeface="Myanmar Text"/>
                <a:cs typeface="Myanmar Text"/>
              </a:rPr>
              <a:t>'s	</a:t>
            </a:r>
            <a:r>
              <a:rPr sz="2000" spc="-10" dirty="0">
                <a:solidFill>
                  <a:srgbClr val="FFFFFF"/>
                </a:solidFill>
                <a:latin typeface="Myanmar Text"/>
                <a:cs typeface="Myanmar Text"/>
              </a:rPr>
              <a:t>y</a:t>
            </a:r>
            <a:r>
              <a:rPr sz="2000" dirty="0">
                <a:solidFill>
                  <a:srgbClr val="FFFFFF"/>
                </a:solidFill>
                <a:latin typeface="Myanmar Text"/>
                <a:cs typeface="Myanmar Text"/>
              </a:rPr>
              <a:t>o</a:t>
            </a:r>
            <a:r>
              <a:rPr sz="2000" spc="5" dirty="0">
                <a:solidFill>
                  <a:srgbClr val="FFFFFF"/>
                </a:solidFill>
                <a:latin typeface="Myanmar Text"/>
                <a:cs typeface="Myanmar Text"/>
              </a:rPr>
              <a:t>u</a:t>
            </a:r>
            <a:r>
              <a:rPr sz="2000" dirty="0">
                <a:solidFill>
                  <a:srgbClr val="FFFFFF"/>
                </a:solidFill>
                <a:latin typeface="Myanmar Text"/>
                <a:cs typeface="Myanmar Text"/>
              </a:rPr>
              <a:t>r	o</a:t>
            </a:r>
            <a:r>
              <a:rPr sz="2000" spc="-5" dirty="0">
                <a:solidFill>
                  <a:srgbClr val="FFFFFF"/>
                </a:solidFill>
                <a:latin typeface="Myanmar Text"/>
                <a:cs typeface="Myanmar Text"/>
              </a:rPr>
              <a:t>p</a:t>
            </a:r>
            <a:r>
              <a:rPr sz="2000" dirty="0">
                <a:solidFill>
                  <a:srgbClr val="FFFFFF"/>
                </a:solidFill>
                <a:latin typeface="Myanmar Text"/>
                <a:cs typeface="Myanmar Text"/>
              </a:rPr>
              <a:t>inion	</a:t>
            </a:r>
            <a:r>
              <a:rPr sz="2000" spc="-5" dirty="0">
                <a:solidFill>
                  <a:srgbClr val="FFFFFF"/>
                </a:solidFill>
                <a:latin typeface="Myanmar Text"/>
                <a:cs typeface="Myanmar Text"/>
              </a:rPr>
              <a:t>ab</a:t>
            </a:r>
            <a:r>
              <a:rPr sz="2000" dirty="0">
                <a:solidFill>
                  <a:srgbClr val="FFFFFF"/>
                </a:solidFill>
                <a:latin typeface="Myanmar Text"/>
                <a:cs typeface="Myanmar Text"/>
              </a:rPr>
              <a:t>out	if	</a:t>
            </a:r>
            <a:r>
              <a:rPr sz="2000" spc="-5" dirty="0">
                <a:solidFill>
                  <a:srgbClr val="FFFFFF"/>
                </a:solidFill>
                <a:latin typeface="Myanmar Text"/>
                <a:cs typeface="Myanmar Text"/>
              </a:rPr>
              <a:t>t</a:t>
            </a:r>
            <a:r>
              <a:rPr sz="2000" spc="5" dirty="0">
                <a:solidFill>
                  <a:srgbClr val="FFFFFF"/>
                </a:solidFill>
                <a:latin typeface="Myanmar Text"/>
                <a:cs typeface="Myanmar Text"/>
              </a:rPr>
              <a:t>h</a:t>
            </a:r>
            <a:r>
              <a:rPr sz="2000" dirty="0">
                <a:solidFill>
                  <a:srgbClr val="FFFFFF"/>
                </a:solidFill>
                <a:latin typeface="Myanmar Text"/>
                <a:cs typeface="Myanmar Text"/>
              </a:rPr>
              <a:t>e</a:t>
            </a:r>
            <a:endParaRPr sz="2000">
              <a:latin typeface="Myanmar Text"/>
              <a:cs typeface="Myanmar Tex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630926" y="4024884"/>
            <a:ext cx="395605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  <a:tabLst>
                <a:tab pos="1559560" algn="l"/>
                <a:tab pos="2223135" algn="l"/>
                <a:tab pos="2870200" algn="l"/>
                <a:tab pos="3522345" algn="l"/>
              </a:tabLst>
            </a:pPr>
            <a:r>
              <a:rPr sz="2000" dirty="0">
                <a:solidFill>
                  <a:srgbClr val="FFFFFF"/>
                </a:solidFill>
                <a:latin typeface="Myanmar Text"/>
                <a:cs typeface="Myanmar Text"/>
              </a:rPr>
              <a:t>i</a:t>
            </a:r>
            <a:r>
              <a:rPr sz="2000" spc="5" dirty="0">
                <a:solidFill>
                  <a:srgbClr val="FFFFFF"/>
                </a:solidFill>
                <a:latin typeface="Myanmar Text"/>
                <a:cs typeface="Myanmar Text"/>
              </a:rPr>
              <a:t>n</a:t>
            </a:r>
            <a:r>
              <a:rPr sz="2000" spc="-5" dirty="0">
                <a:solidFill>
                  <a:srgbClr val="FFFFFF"/>
                </a:solidFill>
                <a:latin typeface="Myanmar Text"/>
                <a:cs typeface="Myanmar Text"/>
              </a:rPr>
              <a:t>f</a:t>
            </a:r>
            <a:r>
              <a:rPr sz="2000" dirty="0">
                <a:solidFill>
                  <a:srgbClr val="FFFFFF"/>
                </a:solidFill>
                <a:latin typeface="Myanmar Text"/>
                <a:cs typeface="Myanmar Text"/>
              </a:rPr>
              <a:t>orm</a:t>
            </a:r>
            <a:r>
              <a:rPr sz="2000" spc="-10" dirty="0">
                <a:solidFill>
                  <a:srgbClr val="FFFFFF"/>
                </a:solidFill>
                <a:latin typeface="Myanmar Text"/>
                <a:cs typeface="Myanmar Text"/>
              </a:rPr>
              <a:t>a</a:t>
            </a:r>
            <a:r>
              <a:rPr sz="2000" spc="-5" dirty="0">
                <a:solidFill>
                  <a:srgbClr val="FFFFFF"/>
                </a:solidFill>
                <a:latin typeface="Myanmar Text"/>
                <a:cs typeface="Myanmar Text"/>
              </a:rPr>
              <a:t>t</a:t>
            </a:r>
            <a:r>
              <a:rPr sz="2000" dirty="0">
                <a:solidFill>
                  <a:srgbClr val="FFFFFF"/>
                </a:solidFill>
                <a:latin typeface="Myanmar Text"/>
                <a:cs typeface="Myanmar Text"/>
              </a:rPr>
              <a:t>ion	</a:t>
            </a:r>
            <a:r>
              <a:rPr sz="2000" spc="-10" dirty="0">
                <a:solidFill>
                  <a:srgbClr val="FFFFFF"/>
                </a:solidFill>
                <a:latin typeface="Myanmar Text"/>
                <a:cs typeface="Myanmar Text"/>
              </a:rPr>
              <a:t>y</a:t>
            </a:r>
            <a:r>
              <a:rPr sz="2000" dirty="0">
                <a:solidFill>
                  <a:srgbClr val="FFFFFF"/>
                </a:solidFill>
                <a:latin typeface="Myanmar Text"/>
                <a:cs typeface="Myanmar Text"/>
              </a:rPr>
              <a:t>ou	j</a:t>
            </a:r>
            <a:r>
              <a:rPr sz="2000" spc="5" dirty="0">
                <a:solidFill>
                  <a:srgbClr val="FFFFFF"/>
                </a:solidFill>
                <a:latin typeface="Myanmar Text"/>
                <a:cs typeface="Myanmar Text"/>
              </a:rPr>
              <a:t>u</a:t>
            </a:r>
            <a:r>
              <a:rPr sz="2000" dirty="0">
                <a:solidFill>
                  <a:srgbClr val="FFFFFF"/>
                </a:solidFill>
                <a:latin typeface="Myanmar Text"/>
                <a:cs typeface="Myanmar Text"/>
              </a:rPr>
              <a:t>st	lost	w</a:t>
            </a:r>
            <a:r>
              <a:rPr sz="2000" spc="-10" dirty="0">
                <a:solidFill>
                  <a:srgbClr val="FFFFFF"/>
                </a:solidFill>
                <a:latin typeface="Myanmar Text"/>
                <a:cs typeface="Myanmar Text"/>
              </a:rPr>
              <a:t>a</a:t>
            </a:r>
            <a:r>
              <a:rPr sz="2000" dirty="0">
                <a:solidFill>
                  <a:srgbClr val="FFFFFF"/>
                </a:solidFill>
                <a:latin typeface="Myanmar Text"/>
                <a:cs typeface="Myanmar Text"/>
              </a:rPr>
              <a:t>s</a:t>
            </a:r>
            <a:endParaRPr sz="2000">
              <a:latin typeface="Myanmar Text"/>
              <a:cs typeface="Myanmar Tex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630926" y="4329684"/>
            <a:ext cx="395732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solidFill>
                  <a:srgbClr val="FFFFFF"/>
                </a:solidFill>
                <a:latin typeface="Myanmar Text"/>
                <a:cs typeface="Myanmar Text"/>
              </a:rPr>
              <a:t>yesterday's </a:t>
            </a:r>
            <a:r>
              <a:rPr sz="2000" dirty="0">
                <a:solidFill>
                  <a:srgbClr val="FFFFFF"/>
                </a:solidFill>
                <a:latin typeface="Myanmar Text"/>
                <a:cs typeface="Myanmar Text"/>
              </a:rPr>
              <a:t>orders or allergies of</a:t>
            </a:r>
            <a:r>
              <a:rPr sz="2000" spc="300" dirty="0">
                <a:solidFill>
                  <a:srgbClr val="FFFFFF"/>
                </a:solidFill>
                <a:latin typeface="Myanmar Text"/>
                <a:cs typeface="Myanmar Text"/>
              </a:rPr>
              <a:t> </a:t>
            </a:r>
            <a:r>
              <a:rPr sz="2000" dirty="0">
                <a:solidFill>
                  <a:srgbClr val="FFFFFF"/>
                </a:solidFill>
                <a:latin typeface="Myanmar Text"/>
                <a:cs typeface="Myanmar Text"/>
              </a:rPr>
              <a:t>a</a:t>
            </a:r>
            <a:endParaRPr sz="2000">
              <a:latin typeface="Myanmar Text"/>
              <a:cs typeface="Myanmar Text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630926" y="4634484"/>
            <a:ext cx="395541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  <a:tabLst>
                <a:tab pos="981710" algn="l"/>
                <a:tab pos="1356995" algn="l"/>
                <a:tab pos="1858010" algn="l"/>
                <a:tab pos="2724150" algn="l"/>
                <a:tab pos="3089910" algn="l"/>
                <a:tab pos="3355340" algn="l"/>
              </a:tabLst>
            </a:pPr>
            <a:r>
              <a:rPr sz="2000" spc="-5" dirty="0">
                <a:solidFill>
                  <a:srgbClr val="FFFFFF"/>
                </a:solidFill>
                <a:latin typeface="Myanmar Text"/>
                <a:cs typeface="Myanmar Text"/>
              </a:rPr>
              <a:t>pat</a:t>
            </a:r>
            <a:r>
              <a:rPr sz="2000" dirty="0">
                <a:solidFill>
                  <a:srgbClr val="FFFFFF"/>
                </a:solidFill>
                <a:latin typeface="Myanmar Text"/>
                <a:cs typeface="Myanmar Text"/>
              </a:rPr>
              <a:t>i</a:t>
            </a:r>
            <a:r>
              <a:rPr sz="2000" spc="5" dirty="0">
                <a:solidFill>
                  <a:srgbClr val="FFFFFF"/>
                </a:solidFill>
                <a:latin typeface="Myanmar Text"/>
                <a:cs typeface="Myanmar Text"/>
              </a:rPr>
              <a:t>en</a:t>
            </a:r>
            <a:r>
              <a:rPr sz="2000" spc="-5" dirty="0">
                <a:solidFill>
                  <a:srgbClr val="FFFFFF"/>
                </a:solidFill>
                <a:latin typeface="Myanmar Text"/>
                <a:cs typeface="Myanmar Text"/>
              </a:rPr>
              <a:t>t</a:t>
            </a:r>
            <a:r>
              <a:rPr sz="2000" dirty="0">
                <a:solidFill>
                  <a:srgbClr val="FFFFFF"/>
                </a:solidFill>
                <a:latin typeface="Myanmar Text"/>
                <a:cs typeface="Myanmar Text"/>
              </a:rPr>
              <a:t>,	or	</a:t>
            </a:r>
            <a:r>
              <a:rPr sz="2000" spc="-5" dirty="0">
                <a:solidFill>
                  <a:srgbClr val="FFFFFF"/>
                </a:solidFill>
                <a:latin typeface="Myanmar Text"/>
                <a:cs typeface="Myanmar Text"/>
              </a:rPr>
              <a:t>t</a:t>
            </a:r>
            <a:r>
              <a:rPr sz="2000" spc="5" dirty="0">
                <a:solidFill>
                  <a:srgbClr val="FFFFFF"/>
                </a:solidFill>
                <a:latin typeface="Myanmar Text"/>
                <a:cs typeface="Myanmar Text"/>
              </a:rPr>
              <a:t>h</a:t>
            </a:r>
            <a:r>
              <a:rPr sz="2000" dirty="0">
                <a:solidFill>
                  <a:srgbClr val="FFFFFF"/>
                </a:solidFill>
                <a:latin typeface="Myanmar Text"/>
                <a:cs typeface="Myanmar Text"/>
              </a:rPr>
              <a:t>e	</a:t>
            </a:r>
            <a:r>
              <a:rPr sz="2000" spc="-5" dirty="0">
                <a:solidFill>
                  <a:srgbClr val="FFFFFF"/>
                </a:solidFill>
                <a:latin typeface="Myanmar Text"/>
                <a:cs typeface="Myanmar Text"/>
              </a:rPr>
              <a:t>d</a:t>
            </a:r>
            <a:r>
              <a:rPr sz="2000" spc="5" dirty="0">
                <a:solidFill>
                  <a:srgbClr val="FFFFFF"/>
                </a:solidFill>
                <a:latin typeface="Myanmar Text"/>
                <a:cs typeface="Myanmar Text"/>
              </a:rPr>
              <a:t>e</a:t>
            </a:r>
            <a:r>
              <a:rPr sz="2000" spc="-5" dirty="0">
                <a:solidFill>
                  <a:srgbClr val="FFFFFF"/>
                </a:solidFill>
                <a:latin typeface="Myanmar Text"/>
                <a:cs typeface="Myanmar Text"/>
              </a:rPr>
              <a:t>ta</a:t>
            </a:r>
            <a:r>
              <a:rPr sz="2000" dirty="0">
                <a:solidFill>
                  <a:srgbClr val="FFFFFF"/>
                </a:solidFill>
                <a:latin typeface="Myanmar Text"/>
                <a:cs typeface="Myanmar Text"/>
              </a:rPr>
              <a:t>ils	of	a	s</a:t>
            </a:r>
            <a:r>
              <a:rPr sz="2000" spc="-5" dirty="0">
                <a:solidFill>
                  <a:srgbClr val="FFFFFF"/>
                </a:solidFill>
                <a:latin typeface="Myanmar Text"/>
                <a:cs typeface="Myanmar Text"/>
              </a:rPr>
              <a:t>t</a:t>
            </a:r>
            <a:r>
              <a:rPr sz="2000" dirty="0">
                <a:solidFill>
                  <a:srgbClr val="FFFFFF"/>
                </a:solidFill>
                <a:latin typeface="Myanmar Text"/>
                <a:cs typeface="Myanmar Text"/>
              </a:rPr>
              <a:t>ock</a:t>
            </a:r>
            <a:endParaRPr sz="2000">
              <a:latin typeface="Myanmar Text"/>
              <a:cs typeface="Myanmar Text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630926" y="4939284"/>
            <a:ext cx="71310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solidFill>
                  <a:srgbClr val="FFFFFF"/>
                </a:solidFill>
                <a:latin typeface="Myanmar Text"/>
                <a:cs typeface="Myanmar Text"/>
              </a:rPr>
              <a:t>t</a:t>
            </a:r>
            <a:r>
              <a:rPr sz="2000" spc="5" dirty="0">
                <a:solidFill>
                  <a:srgbClr val="FFFFFF"/>
                </a:solidFill>
                <a:latin typeface="Myanmar Text"/>
                <a:cs typeface="Myanmar Text"/>
              </a:rPr>
              <a:t>r</a:t>
            </a:r>
            <a:r>
              <a:rPr sz="2000" spc="-5" dirty="0">
                <a:solidFill>
                  <a:srgbClr val="FFFFFF"/>
                </a:solidFill>
                <a:latin typeface="Myanmar Text"/>
                <a:cs typeface="Myanmar Text"/>
              </a:rPr>
              <a:t>ad</a:t>
            </a:r>
            <a:r>
              <a:rPr sz="2000" spc="5" dirty="0">
                <a:solidFill>
                  <a:srgbClr val="FFFFFF"/>
                </a:solidFill>
                <a:latin typeface="Myanmar Text"/>
                <a:cs typeface="Myanmar Text"/>
              </a:rPr>
              <a:t>e</a:t>
            </a:r>
            <a:r>
              <a:rPr sz="2000" dirty="0">
                <a:solidFill>
                  <a:srgbClr val="FFFFFF"/>
                </a:solidFill>
                <a:latin typeface="Myanmar Text"/>
                <a:cs typeface="Myanmar Text"/>
              </a:rPr>
              <a:t>?</a:t>
            </a:r>
            <a:endParaRPr sz="2000">
              <a:latin typeface="Myanmar Text"/>
              <a:cs typeface="Myanmar Tex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111813" y="450494"/>
            <a:ext cx="4597400" cy="795655"/>
          </a:xfrm>
          <a:prstGeom prst="rect">
            <a:avLst/>
          </a:prstGeom>
        </p:spPr>
        <p:txBody>
          <a:bodyPr vert="horz" wrap="square" lIns="0" tIns="80645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635"/>
              </a:spcBef>
            </a:pPr>
            <a:r>
              <a:rPr sz="2200" b="1" spc="75" dirty="0">
                <a:latin typeface="Calibri"/>
                <a:cs typeface="Calibri"/>
              </a:rPr>
              <a:t>Introduction </a:t>
            </a:r>
            <a:r>
              <a:rPr sz="2200" b="1" spc="65" dirty="0">
                <a:latin typeface="Calibri"/>
                <a:cs typeface="Calibri"/>
              </a:rPr>
              <a:t>to Relational</a:t>
            </a:r>
            <a:r>
              <a:rPr sz="2200" b="1" spc="-325" dirty="0">
                <a:latin typeface="Calibri"/>
                <a:cs typeface="Calibri"/>
              </a:rPr>
              <a:t> </a:t>
            </a:r>
            <a:r>
              <a:rPr sz="2200" b="1" spc="80" dirty="0">
                <a:latin typeface="Calibri"/>
                <a:cs typeface="Calibri"/>
              </a:rPr>
              <a:t>Databases</a:t>
            </a:r>
            <a:endParaRPr sz="2200">
              <a:latin typeface="Calibri"/>
              <a:cs typeface="Calibri"/>
            </a:endParaRPr>
          </a:p>
          <a:p>
            <a:pPr marR="5080" algn="r">
              <a:lnSpc>
                <a:spcPct val="100000"/>
              </a:lnSpc>
              <a:spcBef>
                <a:spcPts val="489"/>
              </a:spcBef>
            </a:pPr>
            <a:r>
              <a:rPr sz="2000" spc="40" dirty="0">
                <a:solidFill>
                  <a:srgbClr val="BFBFBF"/>
                </a:solidFill>
                <a:latin typeface="Calibri"/>
                <a:cs typeface="Calibri"/>
              </a:rPr>
              <a:t>Challenges </a:t>
            </a:r>
            <a:r>
              <a:rPr sz="2000" spc="15" dirty="0">
                <a:solidFill>
                  <a:srgbClr val="BFBFBF"/>
                </a:solidFill>
                <a:latin typeface="Calibri"/>
                <a:cs typeface="Calibri"/>
              </a:rPr>
              <a:t>For Not </a:t>
            </a:r>
            <a:r>
              <a:rPr sz="2000" spc="50" dirty="0">
                <a:solidFill>
                  <a:srgbClr val="BFBFBF"/>
                </a:solidFill>
                <a:latin typeface="Calibri"/>
                <a:cs typeface="Calibri"/>
              </a:rPr>
              <a:t>Using</a:t>
            </a:r>
            <a:r>
              <a:rPr sz="2000" spc="-240" dirty="0">
                <a:solidFill>
                  <a:srgbClr val="BFBFBF"/>
                </a:solidFill>
                <a:latin typeface="Calibri"/>
                <a:cs typeface="Calibri"/>
              </a:rPr>
              <a:t> </a:t>
            </a:r>
            <a:r>
              <a:rPr sz="2000" spc="20" dirty="0">
                <a:solidFill>
                  <a:srgbClr val="BFBFBF"/>
                </a:solidFill>
                <a:latin typeface="Calibri"/>
                <a:cs typeface="Calibri"/>
              </a:rPr>
              <a:t>Database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1384566"/>
            <a:ext cx="12192000" cy="845185"/>
          </a:xfrm>
          <a:custGeom>
            <a:avLst/>
            <a:gdLst/>
            <a:ahLst/>
            <a:cxnLst/>
            <a:rect l="l" t="t" r="r" b="b"/>
            <a:pathLst>
              <a:path w="12192000" h="845185">
                <a:moveTo>
                  <a:pt x="0" y="0"/>
                </a:moveTo>
                <a:lnTo>
                  <a:pt x="12192000" y="0"/>
                </a:lnTo>
                <a:lnTo>
                  <a:pt x="12192000" y="844600"/>
                </a:lnTo>
                <a:lnTo>
                  <a:pt x="0" y="844600"/>
                </a:lnTo>
                <a:lnTo>
                  <a:pt x="0" y="0"/>
                </a:lnTo>
                <a:close/>
              </a:path>
            </a:pathLst>
          </a:custGeom>
          <a:solidFill>
            <a:srgbClr val="0766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79513" y="1449324"/>
            <a:ext cx="239712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b="1" spc="5" dirty="0">
                <a:solidFill>
                  <a:srgbClr val="FFFFFF"/>
                </a:solidFill>
                <a:latin typeface="Myanmar Text"/>
                <a:cs typeface="Myanmar Text"/>
              </a:rPr>
              <a:t>A</a:t>
            </a:r>
            <a:r>
              <a:rPr sz="4400" b="1" spc="-5" dirty="0">
                <a:solidFill>
                  <a:srgbClr val="FFFFFF"/>
                </a:solidFill>
                <a:latin typeface="Myanmar Text"/>
                <a:cs typeface="Myanmar Text"/>
              </a:rPr>
              <a:t>NS</a:t>
            </a:r>
            <a:r>
              <a:rPr sz="4400" b="1" dirty="0">
                <a:solidFill>
                  <a:srgbClr val="FFFFFF"/>
                </a:solidFill>
                <a:latin typeface="Myanmar Text"/>
                <a:cs typeface="Myanmar Text"/>
              </a:rPr>
              <a:t>W</a:t>
            </a:r>
            <a:r>
              <a:rPr sz="4400" b="1" spc="-5" dirty="0">
                <a:solidFill>
                  <a:srgbClr val="FFFFFF"/>
                </a:solidFill>
                <a:latin typeface="Myanmar Text"/>
                <a:cs typeface="Myanmar Text"/>
              </a:rPr>
              <a:t>E</a:t>
            </a:r>
            <a:r>
              <a:rPr sz="4400" b="1" dirty="0">
                <a:solidFill>
                  <a:srgbClr val="FFFFFF"/>
                </a:solidFill>
                <a:latin typeface="Myanmar Text"/>
                <a:cs typeface="Myanmar Text"/>
              </a:rPr>
              <a:t>R</a:t>
            </a:r>
            <a:endParaRPr sz="4400">
              <a:latin typeface="Myanmar Text"/>
              <a:cs typeface="Myanmar Tex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79513" y="3886707"/>
            <a:ext cx="127000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5" dirty="0">
                <a:solidFill>
                  <a:srgbClr val="0F86BA"/>
                </a:solidFill>
                <a:latin typeface="Myanmar Text"/>
                <a:cs typeface="Myanmar Text"/>
              </a:rPr>
              <a:t>T</a:t>
            </a:r>
            <a:r>
              <a:rPr sz="2800" b="1" spc="5" dirty="0">
                <a:solidFill>
                  <a:srgbClr val="0F86BA"/>
                </a:solidFill>
                <a:latin typeface="Myanmar Text"/>
                <a:cs typeface="Myanmar Text"/>
              </a:rPr>
              <a:t>HA</a:t>
            </a:r>
            <a:r>
              <a:rPr sz="2800" b="1" spc="-5" dirty="0">
                <a:solidFill>
                  <a:srgbClr val="0F86BA"/>
                </a:solidFill>
                <a:latin typeface="Myanmar Text"/>
                <a:cs typeface="Myanmar Text"/>
              </a:rPr>
              <a:t>T</a:t>
            </a:r>
            <a:r>
              <a:rPr sz="2800" b="1" spc="5" dirty="0">
                <a:solidFill>
                  <a:srgbClr val="0F86BA"/>
                </a:solidFill>
                <a:latin typeface="Myanmar Text"/>
                <a:cs typeface="Myanmar Text"/>
              </a:rPr>
              <a:t>'</a:t>
            </a:r>
            <a:r>
              <a:rPr sz="2800" b="1" dirty="0">
                <a:solidFill>
                  <a:srgbClr val="0F86BA"/>
                </a:solidFill>
                <a:latin typeface="Myanmar Text"/>
                <a:cs typeface="Myanmar Text"/>
              </a:rPr>
              <a:t>S</a:t>
            </a:r>
            <a:endParaRPr sz="2800">
              <a:latin typeface="Myanmar Text"/>
              <a:cs typeface="Myanmar Tex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79513" y="3531108"/>
            <a:ext cx="3354070" cy="1188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rgbClr val="0F86BA"/>
                </a:solidFill>
                <a:latin typeface="Myanmar Text"/>
                <a:cs typeface="Myanmar Text"/>
              </a:rPr>
              <a:t>THAT'S NOT</a:t>
            </a:r>
            <a:r>
              <a:rPr sz="2000" spc="-90" dirty="0">
                <a:solidFill>
                  <a:srgbClr val="0F86BA"/>
                </a:solidFill>
                <a:latin typeface="Myanmar Text"/>
                <a:cs typeface="Myanmar Text"/>
              </a:rPr>
              <a:t> </a:t>
            </a:r>
            <a:r>
              <a:rPr sz="2000" dirty="0">
                <a:solidFill>
                  <a:srgbClr val="0F86BA"/>
                </a:solidFill>
                <a:latin typeface="Myanmar Text"/>
                <a:cs typeface="Myanmar Text"/>
              </a:rPr>
              <a:t>INCONVENIENT!</a:t>
            </a:r>
            <a:endParaRPr sz="2000">
              <a:latin typeface="Myanmar Text"/>
              <a:cs typeface="Myanmar Text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800">
              <a:latin typeface="Myanmar Text"/>
              <a:cs typeface="Myanmar Text"/>
            </a:endParaRPr>
          </a:p>
          <a:p>
            <a:pPr marL="12700">
              <a:lnSpc>
                <a:spcPct val="100000"/>
              </a:lnSpc>
            </a:pPr>
            <a:r>
              <a:rPr sz="2800" b="1" dirty="0">
                <a:solidFill>
                  <a:srgbClr val="0F86BA"/>
                </a:solidFill>
                <a:latin typeface="Myanmar Text"/>
                <a:cs typeface="Myanmar Text"/>
              </a:rPr>
              <a:t>UNACCEPTABLE!</a:t>
            </a:r>
            <a:endParaRPr sz="2800">
              <a:latin typeface="Myanmar Text"/>
              <a:cs typeface="Myanmar Text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426827"/>
            <a:ext cx="7398384" cy="4187190"/>
          </a:xfrm>
          <a:custGeom>
            <a:avLst/>
            <a:gdLst/>
            <a:ahLst/>
            <a:cxnLst/>
            <a:rect l="l" t="t" r="r" b="b"/>
            <a:pathLst>
              <a:path w="7398384" h="4187190">
                <a:moveTo>
                  <a:pt x="0" y="0"/>
                </a:moveTo>
                <a:lnTo>
                  <a:pt x="7398326" y="0"/>
                </a:lnTo>
                <a:lnTo>
                  <a:pt x="7398326" y="4187108"/>
                </a:lnTo>
                <a:lnTo>
                  <a:pt x="0" y="4187108"/>
                </a:lnTo>
                <a:lnTo>
                  <a:pt x="0" y="0"/>
                </a:lnTo>
                <a:close/>
              </a:path>
            </a:pathLst>
          </a:custGeom>
          <a:solidFill>
            <a:srgbClr val="D2F3F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80645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635"/>
              </a:spcBef>
            </a:pPr>
            <a:r>
              <a:rPr spc="75" dirty="0"/>
              <a:t>Introduction </a:t>
            </a:r>
            <a:r>
              <a:rPr spc="65" dirty="0"/>
              <a:t>to Relational</a:t>
            </a:r>
            <a:r>
              <a:rPr spc="-325" dirty="0"/>
              <a:t> </a:t>
            </a:r>
            <a:r>
              <a:rPr spc="80" dirty="0"/>
              <a:t>Databases</a:t>
            </a:r>
          </a:p>
          <a:p>
            <a:pPr marR="5080" algn="r">
              <a:lnSpc>
                <a:spcPct val="100000"/>
              </a:lnSpc>
              <a:spcBef>
                <a:spcPts val="489"/>
              </a:spcBef>
            </a:pPr>
            <a:r>
              <a:rPr sz="2000" b="0" spc="15" dirty="0">
                <a:solidFill>
                  <a:srgbClr val="BFBFBF"/>
                </a:solidFill>
                <a:latin typeface="Calibri"/>
                <a:cs typeface="Calibri"/>
              </a:rPr>
              <a:t>Reasons to </a:t>
            </a:r>
            <a:r>
              <a:rPr sz="2000" b="0" spc="5" dirty="0">
                <a:solidFill>
                  <a:srgbClr val="BFBFBF"/>
                </a:solidFill>
                <a:latin typeface="Calibri"/>
                <a:cs typeface="Calibri"/>
              </a:rPr>
              <a:t>Use</a:t>
            </a:r>
            <a:r>
              <a:rPr sz="2000" b="0" spc="-175" dirty="0">
                <a:solidFill>
                  <a:srgbClr val="BFBFBF"/>
                </a:solidFill>
                <a:latin typeface="Calibri"/>
                <a:cs typeface="Calibri"/>
              </a:rPr>
              <a:t> </a:t>
            </a:r>
            <a:r>
              <a:rPr sz="2000" b="0" spc="20" dirty="0">
                <a:solidFill>
                  <a:srgbClr val="BFBFBF"/>
                </a:solidFill>
                <a:latin typeface="Calibri"/>
                <a:cs typeface="Calibri"/>
              </a:rPr>
              <a:t>Database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79512" y="3025140"/>
            <a:ext cx="3969385" cy="3037205"/>
          </a:xfrm>
          <a:prstGeom prst="rect">
            <a:avLst/>
          </a:prstGeom>
        </p:spPr>
        <p:txBody>
          <a:bodyPr vert="horz" wrap="square" lIns="0" tIns="41910" rIns="0" bIns="0" rtlCol="0">
            <a:spAutoFit/>
          </a:bodyPr>
          <a:lstStyle/>
          <a:p>
            <a:pPr marL="241300" marR="5080" indent="-228600">
              <a:lnSpc>
                <a:spcPts val="2210"/>
              </a:lnSpc>
              <a:spcBef>
                <a:spcPts val="330"/>
              </a:spcBef>
              <a:buFont typeface="Wingdings"/>
              <a:buChar char=""/>
              <a:tabLst>
                <a:tab pos="241300" algn="l"/>
              </a:tabLst>
            </a:pPr>
            <a:r>
              <a:rPr sz="2000" spc="-5" dirty="0">
                <a:solidFill>
                  <a:srgbClr val="0F86BA"/>
                </a:solidFill>
                <a:latin typeface="Calibri"/>
                <a:cs typeface="Calibri"/>
              </a:rPr>
              <a:t>Databases </a:t>
            </a:r>
            <a:r>
              <a:rPr sz="2000" spc="-10" dirty="0">
                <a:solidFill>
                  <a:srgbClr val="0F86BA"/>
                </a:solidFill>
                <a:latin typeface="Calibri"/>
                <a:cs typeface="Calibri"/>
              </a:rPr>
              <a:t>are </a:t>
            </a:r>
            <a:r>
              <a:rPr sz="2000" spc="-5" dirty="0">
                <a:solidFill>
                  <a:srgbClr val="0F86BA"/>
                </a:solidFill>
                <a:latin typeface="Calibri"/>
                <a:cs typeface="Calibri"/>
              </a:rPr>
              <a:t>able </a:t>
            </a:r>
            <a:r>
              <a:rPr sz="2000" spc="-10" dirty="0">
                <a:solidFill>
                  <a:srgbClr val="0F86BA"/>
                </a:solidFill>
                <a:latin typeface="Calibri"/>
                <a:cs typeface="Calibri"/>
              </a:rPr>
              <a:t>to </a:t>
            </a:r>
            <a:r>
              <a:rPr sz="2000" spc="-5" dirty="0">
                <a:solidFill>
                  <a:srgbClr val="0F86BA"/>
                </a:solidFill>
                <a:latin typeface="Calibri"/>
                <a:cs typeface="Calibri"/>
              </a:rPr>
              <a:t>address </a:t>
            </a:r>
            <a:r>
              <a:rPr sz="2000" dirty="0">
                <a:solidFill>
                  <a:srgbClr val="0F86BA"/>
                </a:solidFill>
                <a:latin typeface="Calibri"/>
                <a:cs typeface="Calibri"/>
              </a:rPr>
              <a:t>these  </a:t>
            </a:r>
            <a:r>
              <a:rPr sz="2000" spc="-5" dirty="0">
                <a:solidFill>
                  <a:srgbClr val="0F86BA"/>
                </a:solidFill>
                <a:latin typeface="Calibri"/>
                <a:cs typeface="Calibri"/>
              </a:rPr>
              <a:t>problems: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0F86BA"/>
              </a:buClr>
              <a:buFont typeface="Wingdings"/>
              <a:buChar char=""/>
            </a:pPr>
            <a:endParaRPr sz="2750">
              <a:latin typeface="Calibri"/>
              <a:cs typeface="Calibri"/>
            </a:endParaRPr>
          </a:p>
          <a:p>
            <a:pPr marL="698500" lvl="1" indent="-228600">
              <a:lnSpc>
                <a:spcPct val="100000"/>
              </a:lnSpc>
              <a:spcBef>
                <a:spcPts val="5"/>
              </a:spcBef>
              <a:buFont typeface="Wingdings"/>
              <a:buChar char=""/>
              <a:tabLst>
                <a:tab pos="698500" algn="l"/>
              </a:tabLst>
            </a:pPr>
            <a:r>
              <a:rPr sz="2000" spc="-15" dirty="0">
                <a:solidFill>
                  <a:srgbClr val="0F86BA"/>
                </a:solidFill>
                <a:latin typeface="Calibri"/>
                <a:cs typeface="Calibri"/>
              </a:rPr>
              <a:t>Size</a:t>
            </a:r>
            <a:endParaRPr sz="2000">
              <a:latin typeface="Calibri"/>
              <a:cs typeface="Calibri"/>
            </a:endParaRPr>
          </a:p>
          <a:p>
            <a:pPr marL="698500" lvl="1" indent="-228600">
              <a:lnSpc>
                <a:spcPct val="100000"/>
              </a:lnSpc>
              <a:spcBef>
                <a:spcPts val="285"/>
              </a:spcBef>
              <a:buFont typeface="Wingdings"/>
              <a:buChar char=""/>
              <a:tabLst>
                <a:tab pos="698500" algn="l"/>
              </a:tabLst>
            </a:pPr>
            <a:r>
              <a:rPr sz="2000" spc="-10" dirty="0">
                <a:solidFill>
                  <a:srgbClr val="0F86BA"/>
                </a:solidFill>
                <a:latin typeface="Calibri"/>
                <a:cs typeface="Calibri"/>
              </a:rPr>
              <a:t>Ease </a:t>
            </a:r>
            <a:r>
              <a:rPr sz="2000" spc="-5" dirty="0">
                <a:solidFill>
                  <a:srgbClr val="0F86BA"/>
                </a:solidFill>
                <a:latin typeface="Calibri"/>
                <a:cs typeface="Calibri"/>
              </a:rPr>
              <a:t>of Updating</a:t>
            </a:r>
            <a:endParaRPr sz="2000">
              <a:latin typeface="Calibri"/>
              <a:cs typeface="Calibri"/>
            </a:endParaRPr>
          </a:p>
          <a:p>
            <a:pPr marL="698500" lvl="1" indent="-228600">
              <a:lnSpc>
                <a:spcPct val="100000"/>
              </a:lnSpc>
              <a:spcBef>
                <a:spcPts val="215"/>
              </a:spcBef>
              <a:buFont typeface="Wingdings"/>
              <a:buChar char=""/>
              <a:tabLst>
                <a:tab pos="698500" algn="l"/>
              </a:tabLst>
            </a:pPr>
            <a:r>
              <a:rPr sz="2000" spc="-5" dirty="0">
                <a:solidFill>
                  <a:srgbClr val="0F86BA"/>
                </a:solidFill>
                <a:latin typeface="Calibri"/>
                <a:cs typeface="Calibri"/>
              </a:rPr>
              <a:t>Accuracy</a:t>
            </a:r>
            <a:endParaRPr sz="2000">
              <a:latin typeface="Calibri"/>
              <a:cs typeface="Calibri"/>
            </a:endParaRPr>
          </a:p>
          <a:p>
            <a:pPr marL="698500" lvl="1" indent="-228600">
              <a:lnSpc>
                <a:spcPct val="100000"/>
              </a:lnSpc>
              <a:spcBef>
                <a:spcPts val="290"/>
              </a:spcBef>
              <a:buFont typeface="Wingdings"/>
              <a:buChar char=""/>
              <a:tabLst>
                <a:tab pos="698500" algn="l"/>
              </a:tabLst>
            </a:pPr>
            <a:r>
              <a:rPr sz="2000" dirty="0">
                <a:solidFill>
                  <a:srgbClr val="0F86BA"/>
                </a:solidFill>
                <a:latin typeface="Calibri"/>
                <a:cs typeface="Calibri"/>
              </a:rPr>
              <a:t>Security</a:t>
            </a:r>
            <a:endParaRPr sz="2000">
              <a:latin typeface="Calibri"/>
              <a:cs typeface="Calibri"/>
            </a:endParaRPr>
          </a:p>
          <a:p>
            <a:pPr marL="698500" lvl="1" indent="-228600">
              <a:lnSpc>
                <a:spcPct val="100000"/>
              </a:lnSpc>
              <a:spcBef>
                <a:spcPts val="310"/>
              </a:spcBef>
              <a:buFont typeface="Wingdings"/>
              <a:buChar char=""/>
              <a:tabLst>
                <a:tab pos="698500" algn="l"/>
              </a:tabLst>
            </a:pPr>
            <a:r>
              <a:rPr sz="2000" spc="-10" dirty="0">
                <a:solidFill>
                  <a:srgbClr val="0F86BA"/>
                </a:solidFill>
                <a:latin typeface="Calibri"/>
                <a:cs typeface="Calibri"/>
              </a:rPr>
              <a:t>Redundancy</a:t>
            </a:r>
            <a:endParaRPr sz="2000">
              <a:latin typeface="Calibri"/>
              <a:cs typeface="Calibri"/>
            </a:endParaRPr>
          </a:p>
          <a:p>
            <a:pPr marL="698500" lvl="1" indent="-228600">
              <a:lnSpc>
                <a:spcPct val="100000"/>
              </a:lnSpc>
              <a:spcBef>
                <a:spcPts val="195"/>
              </a:spcBef>
              <a:buFont typeface="Wingdings"/>
              <a:buChar char=""/>
              <a:tabLst>
                <a:tab pos="698500" algn="l"/>
              </a:tabLst>
            </a:pPr>
            <a:r>
              <a:rPr sz="2000" spc="-5" dirty="0">
                <a:solidFill>
                  <a:srgbClr val="0F86BA"/>
                </a:solidFill>
                <a:latin typeface="Calibri"/>
                <a:cs typeface="Calibri"/>
              </a:rPr>
              <a:t>Importance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0" y="1384566"/>
            <a:ext cx="12192000" cy="845185"/>
          </a:xfrm>
          <a:custGeom>
            <a:avLst/>
            <a:gdLst/>
            <a:ahLst/>
            <a:cxnLst/>
            <a:rect l="l" t="t" r="r" b="b"/>
            <a:pathLst>
              <a:path w="12192000" h="845185">
                <a:moveTo>
                  <a:pt x="0" y="0"/>
                </a:moveTo>
                <a:lnTo>
                  <a:pt x="12192000" y="0"/>
                </a:lnTo>
                <a:lnTo>
                  <a:pt x="12192000" y="844600"/>
                </a:lnTo>
                <a:lnTo>
                  <a:pt x="0" y="844600"/>
                </a:lnTo>
                <a:lnTo>
                  <a:pt x="0" y="0"/>
                </a:lnTo>
                <a:close/>
              </a:path>
            </a:pathLst>
          </a:custGeom>
          <a:solidFill>
            <a:srgbClr val="0766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79512" y="1449324"/>
            <a:ext cx="856170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b="1" dirty="0">
                <a:solidFill>
                  <a:srgbClr val="FFFFFF"/>
                </a:solidFill>
                <a:latin typeface="Myanmar Text"/>
                <a:cs typeface="Myanmar Text"/>
              </a:rPr>
              <a:t>WHY DO WE </a:t>
            </a:r>
            <a:r>
              <a:rPr sz="4400" b="1" spc="-10" dirty="0">
                <a:solidFill>
                  <a:srgbClr val="FFFFFF"/>
                </a:solidFill>
                <a:latin typeface="Myanmar Text"/>
                <a:cs typeface="Myanmar Text"/>
              </a:rPr>
              <a:t>NEED</a:t>
            </a:r>
            <a:r>
              <a:rPr sz="4400" b="1" spc="-45" dirty="0">
                <a:solidFill>
                  <a:srgbClr val="FFFFFF"/>
                </a:solidFill>
                <a:latin typeface="Myanmar Text"/>
                <a:cs typeface="Myanmar Text"/>
              </a:rPr>
              <a:t> </a:t>
            </a:r>
            <a:r>
              <a:rPr sz="4400" b="1" spc="-5" dirty="0">
                <a:solidFill>
                  <a:srgbClr val="FFFFFF"/>
                </a:solidFill>
                <a:latin typeface="Myanmar Text"/>
                <a:cs typeface="Myanmar Text"/>
              </a:rPr>
              <a:t>DATABASES?</a:t>
            </a:r>
            <a:endParaRPr sz="4400">
              <a:latin typeface="Myanmar Text"/>
              <a:cs typeface="Myanmar Tex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77264" y="1581572"/>
            <a:ext cx="9511030" cy="882015"/>
          </a:xfrm>
          <a:prstGeom prst="rect">
            <a:avLst/>
          </a:prstGeom>
        </p:spPr>
        <p:txBody>
          <a:bodyPr vert="horz" wrap="square" lIns="0" tIns="469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70"/>
              </a:spcBef>
            </a:pPr>
            <a:r>
              <a:rPr sz="2800" spc="155" dirty="0"/>
              <a:t>GOAL</a:t>
            </a:r>
            <a:r>
              <a:rPr sz="2800" spc="-85" dirty="0"/>
              <a:t> </a:t>
            </a:r>
            <a:r>
              <a:rPr sz="2800" spc="40" dirty="0"/>
              <a:t>1:</a:t>
            </a:r>
            <a:endParaRPr sz="2800"/>
          </a:p>
          <a:p>
            <a:pPr marL="469900">
              <a:lnSpc>
                <a:spcPct val="100000"/>
              </a:lnSpc>
              <a:spcBef>
                <a:spcPts val="229"/>
              </a:spcBef>
            </a:pPr>
            <a:r>
              <a:rPr sz="2400" b="0" spc="30" dirty="0">
                <a:latin typeface="Calibri"/>
                <a:cs typeface="Calibri"/>
              </a:rPr>
              <a:t>Understand</a:t>
            </a:r>
            <a:r>
              <a:rPr sz="2400" b="0" spc="-35" dirty="0">
                <a:latin typeface="Calibri"/>
                <a:cs typeface="Calibri"/>
              </a:rPr>
              <a:t> </a:t>
            </a:r>
            <a:r>
              <a:rPr sz="2400" b="0" spc="25" dirty="0">
                <a:latin typeface="Calibri"/>
                <a:cs typeface="Calibri"/>
              </a:rPr>
              <a:t>the</a:t>
            </a:r>
            <a:r>
              <a:rPr sz="2400" b="0" spc="-30" dirty="0">
                <a:latin typeface="Calibri"/>
                <a:cs typeface="Calibri"/>
              </a:rPr>
              <a:t> </a:t>
            </a:r>
            <a:r>
              <a:rPr sz="2400" b="0" spc="25" dirty="0">
                <a:latin typeface="Calibri"/>
                <a:cs typeface="Calibri"/>
              </a:rPr>
              <a:t>definition</a:t>
            </a:r>
            <a:r>
              <a:rPr sz="2400" b="0" spc="-25" dirty="0">
                <a:latin typeface="Calibri"/>
                <a:cs typeface="Calibri"/>
              </a:rPr>
              <a:t> </a:t>
            </a:r>
            <a:r>
              <a:rPr sz="2400" b="0" spc="5" dirty="0">
                <a:latin typeface="Calibri"/>
                <a:cs typeface="Calibri"/>
              </a:rPr>
              <a:t>of</a:t>
            </a:r>
            <a:r>
              <a:rPr sz="2400" b="0" spc="-25" dirty="0">
                <a:latin typeface="Calibri"/>
                <a:cs typeface="Calibri"/>
              </a:rPr>
              <a:t> </a:t>
            </a:r>
            <a:r>
              <a:rPr sz="2400" b="0" spc="5" dirty="0">
                <a:latin typeface="Calibri"/>
                <a:cs typeface="Calibri"/>
              </a:rPr>
              <a:t>a</a:t>
            </a:r>
            <a:r>
              <a:rPr sz="2400" b="0" spc="-25" dirty="0">
                <a:latin typeface="Calibri"/>
                <a:cs typeface="Calibri"/>
              </a:rPr>
              <a:t> </a:t>
            </a:r>
            <a:r>
              <a:rPr sz="2400" b="0" spc="25" dirty="0">
                <a:latin typeface="Calibri"/>
                <a:cs typeface="Calibri"/>
              </a:rPr>
              <a:t>database</a:t>
            </a:r>
            <a:r>
              <a:rPr sz="2400" b="0" spc="-30" dirty="0">
                <a:latin typeface="Calibri"/>
                <a:cs typeface="Calibri"/>
              </a:rPr>
              <a:t> </a:t>
            </a:r>
            <a:r>
              <a:rPr sz="2400" b="0" spc="60" dirty="0">
                <a:latin typeface="Calibri"/>
                <a:cs typeface="Calibri"/>
              </a:rPr>
              <a:t>and</a:t>
            </a:r>
            <a:r>
              <a:rPr sz="2400" b="0" spc="-35" dirty="0">
                <a:latin typeface="Calibri"/>
                <a:cs typeface="Calibri"/>
              </a:rPr>
              <a:t> </a:t>
            </a:r>
            <a:r>
              <a:rPr sz="2400" b="0" spc="35" dirty="0">
                <a:latin typeface="Calibri"/>
                <a:cs typeface="Calibri"/>
              </a:rPr>
              <a:t>explain</a:t>
            </a:r>
            <a:r>
              <a:rPr sz="2400" b="0" spc="-20" dirty="0">
                <a:latin typeface="Calibri"/>
                <a:cs typeface="Calibri"/>
              </a:rPr>
              <a:t> </a:t>
            </a:r>
            <a:r>
              <a:rPr sz="2400" b="0" spc="30" dirty="0">
                <a:latin typeface="Calibri"/>
                <a:cs typeface="Calibri"/>
              </a:rPr>
              <a:t>what</a:t>
            </a:r>
            <a:r>
              <a:rPr sz="2400" b="0" spc="-25" dirty="0">
                <a:latin typeface="Calibri"/>
                <a:cs typeface="Calibri"/>
              </a:rPr>
              <a:t> </a:t>
            </a:r>
            <a:r>
              <a:rPr sz="2400" b="0" spc="5" dirty="0">
                <a:latin typeface="Calibri"/>
                <a:cs typeface="Calibri"/>
              </a:rPr>
              <a:t>a</a:t>
            </a:r>
            <a:r>
              <a:rPr sz="2400" b="0" spc="-20" dirty="0">
                <a:latin typeface="Calibri"/>
                <a:cs typeface="Calibri"/>
              </a:rPr>
              <a:t> </a:t>
            </a:r>
            <a:r>
              <a:rPr sz="2400" b="0" spc="15" dirty="0">
                <a:latin typeface="Calibri"/>
                <a:cs typeface="Calibri"/>
              </a:rPr>
              <a:t>DBMS</a:t>
            </a:r>
            <a:r>
              <a:rPr sz="2400" b="0" spc="-30" dirty="0">
                <a:latin typeface="Calibri"/>
                <a:cs typeface="Calibri"/>
              </a:rPr>
              <a:t> </a:t>
            </a:r>
            <a:r>
              <a:rPr sz="2400" b="0" spc="30" dirty="0">
                <a:latin typeface="Calibri"/>
                <a:cs typeface="Calibri"/>
              </a:rPr>
              <a:t>does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77264" y="3004989"/>
            <a:ext cx="4216400" cy="2290445"/>
          </a:xfrm>
          <a:prstGeom prst="rect">
            <a:avLst/>
          </a:prstGeom>
        </p:spPr>
        <p:txBody>
          <a:bodyPr vert="horz" wrap="square" lIns="0" tIns="469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70"/>
              </a:spcBef>
            </a:pPr>
            <a:r>
              <a:rPr sz="2800" b="1" spc="155" dirty="0">
                <a:latin typeface="Calibri"/>
                <a:cs typeface="Calibri"/>
              </a:rPr>
              <a:t>GOAL</a:t>
            </a:r>
            <a:r>
              <a:rPr sz="2800" b="1" spc="-85" dirty="0">
                <a:latin typeface="Calibri"/>
                <a:cs typeface="Calibri"/>
              </a:rPr>
              <a:t> </a:t>
            </a:r>
            <a:r>
              <a:rPr sz="2800" b="1" spc="40" dirty="0">
                <a:latin typeface="Calibri"/>
                <a:cs typeface="Calibri"/>
              </a:rPr>
              <a:t>2:</a:t>
            </a:r>
            <a:endParaRPr sz="2800">
              <a:latin typeface="Calibri"/>
              <a:cs typeface="Calibri"/>
            </a:endParaRPr>
          </a:p>
          <a:p>
            <a:pPr marL="469900">
              <a:lnSpc>
                <a:spcPct val="100000"/>
              </a:lnSpc>
              <a:spcBef>
                <a:spcPts val="229"/>
              </a:spcBef>
            </a:pPr>
            <a:r>
              <a:rPr sz="2400" spc="15" dirty="0">
                <a:latin typeface="Calibri"/>
                <a:cs typeface="Calibri"/>
              </a:rPr>
              <a:t>Familiar </a:t>
            </a:r>
            <a:r>
              <a:rPr sz="2400" spc="30" dirty="0">
                <a:latin typeface="Calibri"/>
                <a:cs typeface="Calibri"/>
              </a:rPr>
              <a:t>with </a:t>
            </a:r>
            <a:r>
              <a:rPr sz="2400" spc="75" dirty="0">
                <a:latin typeface="Calibri"/>
                <a:cs typeface="Calibri"/>
              </a:rPr>
              <a:t>SQL</a:t>
            </a:r>
            <a:r>
              <a:rPr sz="2400" spc="-170" dirty="0">
                <a:latin typeface="Calibri"/>
                <a:cs typeface="Calibri"/>
              </a:rPr>
              <a:t> </a:t>
            </a:r>
            <a:r>
              <a:rPr sz="2400" spc="25" dirty="0">
                <a:latin typeface="Calibri"/>
                <a:cs typeface="Calibri"/>
              </a:rPr>
              <a:t>Statements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37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800" b="1" spc="155" dirty="0">
                <a:latin typeface="Calibri"/>
                <a:cs typeface="Calibri"/>
              </a:rPr>
              <a:t>GOAL</a:t>
            </a:r>
            <a:r>
              <a:rPr sz="2800" b="1" spc="-85" dirty="0">
                <a:latin typeface="Calibri"/>
                <a:cs typeface="Calibri"/>
              </a:rPr>
              <a:t> </a:t>
            </a:r>
            <a:r>
              <a:rPr sz="2800" b="1" spc="40" dirty="0">
                <a:latin typeface="Calibri"/>
                <a:cs typeface="Calibri"/>
              </a:rPr>
              <a:t>3:</a:t>
            </a:r>
            <a:endParaRPr sz="2800">
              <a:latin typeface="Calibri"/>
              <a:cs typeface="Calibri"/>
            </a:endParaRPr>
          </a:p>
          <a:p>
            <a:pPr marL="469900">
              <a:lnSpc>
                <a:spcPct val="100000"/>
              </a:lnSpc>
              <a:spcBef>
                <a:spcPts val="229"/>
              </a:spcBef>
            </a:pPr>
            <a:r>
              <a:rPr sz="2400" spc="35" dirty="0">
                <a:latin typeface="Calibri"/>
                <a:cs typeface="Calibri"/>
              </a:rPr>
              <a:t>Ability </a:t>
            </a:r>
            <a:r>
              <a:rPr sz="2400" spc="20" dirty="0">
                <a:latin typeface="Calibri"/>
                <a:cs typeface="Calibri"/>
              </a:rPr>
              <a:t>to </a:t>
            </a:r>
            <a:r>
              <a:rPr sz="2400" spc="40" dirty="0">
                <a:latin typeface="Calibri"/>
                <a:cs typeface="Calibri"/>
              </a:rPr>
              <a:t>JOIN</a:t>
            </a:r>
            <a:r>
              <a:rPr sz="2400" spc="-180" dirty="0">
                <a:latin typeface="Calibri"/>
                <a:cs typeface="Calibri"/>
              </a:rPr>
              <a:t> </a:t>
            </a:r>
            <a:r>
              <a:rPr sz="2400" spc="20" dirty="0">
                <a:latin typeface="Calibri"/>
                <a:cs typeface="Calibri"/>
              </a:rPr>
              <a:t>tables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793673" y="2437234"/>
            <a:ext cx="7398384" cy="4187190"/>
          </a:xfrm>
          <a:custGeom>
            <a:avLst/>
            <a:gdLst/>
            <a:ahLst/>
            <a:cxnLst/>
            <a:rect l="l" t="t" r="r" b="b"/>
            <a:pathLst>
              <a:path w="7398384" h="4187190">
                <a:moveTo>
                  <a:pt x="0" y="0"/>
                </a:moveTo>
                <a:lnTo>
                  <a:pt x="7398326" y="0"/>
                </a:lnTo>
                <a:lnTo>
                  <a:pt x="7398326" y="4187107"/>
                </a:lnTo>
                <a:lnTo>
                  <a:pt x="0" y="4187107"/>
                </a:lnTo>
                <a:lnTo>
                  <a:pt x="0" y="0"/>
                </a:lnTo>
                <a:close/>
              </a:path>
            </a:pathLst>
          </a:custGeom>
          <a:solidFill>
            <a:srgbClr val="D2F3F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111813" y="450494"/>
            <a:ext cx="4597400" cy="795655"/>
          </a:xfrm>
          <a:prstGeom prst="rect">
            <a:avLst/>
          </a:prstGeom>
        </p:spPr>
        <p:txBody>
          <a:bodyPr vert="horz" wrap="square" lIns="0" tIns="80645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635"/>
              </a:spcBef>
            </a:pPr>
            <a:r>
              <a:rPr sz="2200" b="1" spc="75" dirty="0">
                <a:latin typeface="Calibri"/>
                <a:cs typeface="Calibri"/>
              </a:rPr>
              <a:t>Introduction </a:t>
            </a:r>
            <a:r>
              <a:rPr sz="2200" b="1" spc="65" dirty="0">
                <a:latin typeface="Calibri"/>
                <a:cs typeface="Calibri"/>
              </a:rPr>
              <a:t>to Relational</a:t>
            </a:r>
            <a:r>
              <a:rPr sz="2200" b="1" spc="-325" dirty="0">
                <a:latin typeface="Calibri"/>
                <a:cs typeface="Calibri"/>
              </a:rPr>
              <a:t> </a:t>
            </a:r>
            <a:r>
              <a:rPr sz="2200" b="1" spc="80" dirty="0">
                <a:latin typeface="Calibri"/>
                <a:cs typeface="Calibri"/>
              </a:rPr>
              <a:t>Databases</a:t>
            </a:r>
            <a:endParaRPr sz="2200">
              <a:latin typeface="Calibri"/>
              <a:cs typeface="Calibri"/>
            </a:endParaRPr>
          </a:p>
          <a:p>
            <a:pPr marR="5080" algn="r">
              <a:lnSpc>
                <a:spcPct val="100000"/>
              </a:lnSpc>
              <a:spcBef>
                <a:spcPts val="489"/>
              </a:spcBef>
            </a:pPr>
            <a:r>
              <a:rPr sz="2000" spc="15" dirty="0">
                <a:solidFill>
                  <a:srgbClr val="BFBFBF"/>
                </a:solidFill>
                <a:latin typeface="Calibri"/>
                <a:cs typeface="Calibri"/>
              </a:rPr>
              <a:t>Reasons to </a:t>
            </a:r>
            <a:r>
              <a:rPr sz="2000" spc="5" dirty="0">
                <a:solidFill>
                  <a:srgbClr val="BFBFBF"/>
                </a:solidFill>
                <a:latin typeface="Calibri"/>
                <a:cs typeface="Calibri"/>
              </a:rPr>
              <a:t>Use</a:t>
            </a:r>
            <a:r>
              <a:rPr sz="2000" spc="-175" dirty="0">
                <a:solidFill>
                  <a:srgbClr val="BFBFBF"/>
                </a:solidFill>
                <a:latin typeface="Calibri"/>
                <a:cs typeface="Calibri"/>
              </a:rPr>
              <a:t> </a:t>
            </a:r>
            <a:r>
              <a:rPr sz="2000" spc="20" dirty="0">
                <a:solidFill>
                  <a:srgbClr val="BFBFBF"/>
                </a:solidFill>
                <a:latin typeface="Calibri"/>
                <a:cs typeface="Calibri"/>
              </a:rPr>
              <a:t>Database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0" y="1384566"/>
            <a:ext cx="12192000" cy="845185"/>
          </a:xfrm>
          <a:custGeom>
            <a:avLst/>
            <a:gdLst/>
            <a:ahLst/>
            <a:cxnLst/>
            <a:rect l="l" t="t" r="r" b="b"/>
            <a:pathLst>
              <a:path w="12192000" h="845185">
                <a:moveTo>
                  <a:pt x="0" y="0"/>
                </a:moveTo>
                <a:lnTo>
                  <a:pt x="12192000" y="0"/>
                </a:lnTo>
                <a:lnTo>
                  <a:pt x="12192000" y="844600"/>
                </a:lnTo>
                <a:lnTo>
                  <a:pt x="0" y="844600"/>
                </a:lnTo>
                <a:lnTo>
                  <a:pt x="0" y="0"/>
                </a:lnTo>
                <a:close/>
              </a:path>
            </a:pathLst>
          </a:custGeom>
          <a:solidFill>
            <a:srgbClr val="0766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79512" y="1449324"/>
            <a:ext cx="690435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dirty="0">
                <a:solidFill>
                  <a:srgbClr val="FFFFFF"/>
                </a:solidFill>
                <a:latin typeface="Myanmar Text"/>
                <a:cs typeface="Myanmar Text"/>
              </a:rPr>
              <a:t>SO, WHAT DO WE</a:t>
            </a:r>
            <a:r>
              <a:rPr sz="4400" spc="-114" dirty="0">
                <a:solidFill>
                  <a:srgbClr val="FFFFFF"/>
                </a:solidFill>
                <a:latin typeface="Myanmar Text"/>
                <a:cs typeface="Myanmar Text"/>
              </a:rPr>
              <a:t> </a:t>
            </a:r>
            <a:r>
              <a:rPr sz="4400" spc="-5" dirty="0">
                <a:solidFill>
                  <a:srgbClr val="FFFFFF"/>
                </a:solidFill>
                <a:latin typeface="Myanmar Text"/>
                <a:cs typeface="Myanmar Text"/>
              </a:rPr>
              <a:t>WANT?</a:t>
            </a:r>
            <a:endParaRPr sz="4400" dirty="0">
              <a:latin typeface="Myanmar Text"/>
              <a:cs typeface="Myanmar Text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66927" y="2837687"/>
            <a:ext cx="3307079" cy="33070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58800" y="2837877"/>
            <a:ext cx="3314700" cy="3305175"/>
          </a:xfrm>
          <a:custGeom>
            <a:avLst/>
            <a:gdLst/>
            <a:ahLst/>
            <a:cxnLst/>
            <a:rect l="l" t="t" r="r" b="b"/>
            <a:pathLst>
              <a:path w="3314700" h="3305175">
                <a:moveTo>
                  <a:pt x="0" y="0"/>
                </a:moveTo>
                <a:lnTo>
                  <a:pt x="3314700" y="0"/>
                </a:lnTo>
                <a:lnTo>
                  <a:pt x="3314700" y="3305175"/>
                </a:lnTo>
                <a:lnTo>
                  <a:pt x="0" y="3305175"/>
                </a:lnTo>
                <a:lnTo>
                  <a:pt x="0" y="0"/>
                </a:lnTo>
                <a:close/>
              </a:path>
            </a:pathLst>
          </a:custGeom>
          <a:ln w="28575">
            <a:solidFill>
              <a:srgbClr val="3FB9E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4">
            <a:extLst>
              <a:ext uri="{FF2B5EF4-FFF2-40B4-BE49-F238E27FC236}">
                <a16:creationId xmlns:a16="http://schemas.microsoft.com/office/drawing/2014/main" id="{8C74F2A9-CCBE-4C17-A851-A217944ACEE2}"/>
              </a:ext>
            </a:extLst>
          </p:cNvPr>
          <p:cNvSpPr txBox="1"/>
          <p:nvPr/>
        </p:nvSpPr>
        <p:spPr>
          <a:xfrm>
            <a:off x="5100321" y="2745101"/>
            <a:ext cx="6563359" cy="38061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36600" indent="-228600">
              <a:lnSpc>
                <a:spcPct val="100000"/>
              </a:lnSpc>
              <a:spcBef>
                <a:spcPts val="100"/>
              </a:spcBef>
              <a:buFont typeface="Wingdings"/>
              <a:buChar char=""/>
              <a:tabLst>
                <a:tab pos="736600" algn="l"/>
                <a:tab pos="3015615" algn="l"/>
                <a:tab pos="3621404" algn="l"/>
                <a:tab pos="4803140" algn="l"/>
                <a:tab pos="5544185" algn="l"/>
                <a:tab pos="6177915" algn="l"/>
              </a:tabLst>
            </a:pPr>
            <a:r>
              <a:rPr lang="en-US" sz="2000" dirty="0">
                <a:solidFill>
                  <a:srgbClr val="0F86BA"/>
                </a:solidFill>
                <a:latin typeface="Myanmar Text"/>
                <a:cs typeface="Myanmar Text"/>
              </a:rPr>
              <a:t>When the data are growing they still be manageable</a:t>
            </a:r>
          </a:p>
          <a:p>
            <a:pPr marL="736600" indent="-228600">
              <a:lnSpc>
                <a:spcPct val="100000"/>
              </a:lnSpc>
              <a:spcBef>
                <a:spcPts val="100"/>
              </a:spcBef>
              <a:buFont typeface="Wingdings"/>
              <a:buChar char=""/>
              <a:tabLst>
                <a:tab pos="736600" algn="l"/>
                <a:tab pos="3015615" algn="l"/>
                <a:tab pos="3621404" algn="l"/>
                <a:tab pos="4803140" algn="l"/>
                <a:tab pos="5544185" algn="l"/>
                <a:tab pos="6177915" algn="l"/>
              </a:tabLst>
            </a:pPr>
            <a:r>
              <a:rPr lang="en-US" sz="2000" dirty="0">
                <a:solidFill>
                  <a:srgbClr val="0F86BA"/>
                </a:solidFill>
                <a:latin typeface="Myanmar Text"/>
                <a:cs typeface="Myanmar Text"/>
              </a:rPr>
              <a:t>Data should be easily updatable even by lots of people at the same time</a:t>
            </a:r>
          </a:p>
          <a:p>
            <a:pPr marL="736600" indent="-228600">
              <a:lnSpc>
                <a:spcPct val="100000"/>
              </a:lnSpc>
              <a:spcBef>
                <a:spcPts val="100"/>
              </a:spcBef>
              <a:buFont typeface="Wingdings"/>
              <a:buChar char=""/>
              <a:tabLst>
                <a:tab pos="736600" algn="l"/>
                <a:tab pos="3015615" algn="l"/>
                <a:tab pos="3621404" algn="l"/>
                <a:tab pos="4803140" algn="l"/>
                <a:tab pos="5544185" algn="l"/>
                <a:tab pos="6177915" algn="l"/>
              </a:tabLst>
            </a:pPr>
            <a:r>
              <a:rPr lang="en-US" sz="2000" dirty="0">
                <a:solidFill>
                  <a:srgbClr val="0F86BA"/>
                </a:solidFill>
                <a:latin typeface="Myanmar Text"/>
                <a:cs typeface="Myanmar Text"/>
              </a:rPr>
              <a:t>Keeping data accurate and internally consistent</a:t>
            </a:r>
          </a:p>
          <a:p>
            <a:pPr marL="736600" indent="-228600">
              <a:lnSpc>
                <a:spcPct val="100000"/>
              </a:lnSpc>
              <a:spcBef>
                <a:spcPts val="100"/>
              </a:spcBef>
              <a:buFont typeface="Wingdings"/>
              <a:buChar char=""/>
              <a:tabLst>
                <a:tab pos="736600" algn="l"/>
                <a:tab pos="3015615" algn="l"/>
                <a:tab pos="3621404" algn="l"/>
                <a:tab pos="4803140" algn="l"/>
                <a:tab pos="5544185" algn="l"/>
                <a:tab pos="6177915" algn="l"/>
              </a:tabLst>
            </a:pPr>
            <a:r>
              <a:rPr lang="en-US" sz="2000" dirty="0">
                <a:solidFill>
                  <a:srgbClr val="0F86BA"/>
                </a:solidFill>
                <a:latin typeface="Myanmar Text"/>
                <a:cs typeface="Myanmar Text"/>
              </a:rPr>
              <a:t>Keeping it secure and controlling access to it, for example who gets to read it, who gets to edit it, and tracking exactly what and when they did it</a:t>
            </a:r>
          </a:p>
          <a:p>
            <a:pPr marL="508000">
              <a:lnSpc>
                <a:spcPct val="100000"/>
              </a:lnSpc>
              <a:spcBef>
                <a:spcPts val="100"/>
              </a:spcBef>
              <a:tabLst>
                <a:tab pos="736600" algn="l"/>
                <a:tab pos="3015615" algn="l"/>
                <a:tab pos="3621404" algn="l"/>
                <a:tab pos="4803140" algn="l"/>
                <a:tab pos="5544185" algn="l"/>
                <a:tab pos="6177915" algn="l"/>
              </a:tabLst>
            </a:pPr>
            <a:r>
              <a:rPr lang="en-US" sz="2000" spc="-5" dirty="0">
                <a:solidFill>
                  <a:srgbClr val="0F86BA"/>
                </a:solidFill>
                <a:latin typeface="Myanmar Text"/>
                <a:cs typeface="Myanmar Text"/>
              </a:rPr>
              <a:t>	</a:t>
            </a:r>
            <a:r>
              <a:rPr sz="2200" spc="-5" dirty="0">
                <a:solidFill>
                  <a:srgbClr val="076682"/>
                </a:solidFill>
                <a:latin typeface="Cambria"/>
                <a:cs typeface="Cambria"/>
              </a:rPr>
              <a:t>THERE</a:t>
            </a:r>
            <a:r>
              <a:rPr sz="2200" spc="254" dirty="0">
                <a:solidFill>
                  <a:srgbClr val="076682"/>
                </a:solidFill>
                <a:latin typeface="Cambria"/>
                <a:cs typeface="Cambria"/>
              </a:rPr>
              <a:t> </a:t>
            </a:r>
            <a:r>
              <a:rPr sz="2200" spc="-5" dirty="0">
                <a:solidFill>
                  <a:srgbClr val="076682"/>
                </a:solidFill>
                <a:latin typeface="Cambria"/>
                <a:cs typeface="Cambria"/>
              </a:rPr>
              <a:t>IS</a:t>
            </a:r>
            <a:r>
              <a:rPr sz="2200" spc="254" dirty="0">
                <a:solidFill>
                  <a:srgbClr val="076682"/>
                </a:solidFill>
                <a:latin typeface="Cambria"/>
                <a:cs typeface="Cambria"/>
              </a:rPr>
              <a:t> </a:t>
            </a:r>
            <a:r>
              <a:rPr sz="2200" dirty="0">
                <a:solidFill>
                  <a:srgbClr val="076682"/>
                </a:solidFill>
                <a:latin typeface="Cambria"/>
                <a:cs typeface="Cambria"/>
              </a:rPr>
              <a:t>ONE</a:t>
            </a:r>
            <a:r>
              <a:rPr sz="2200" spc="265" dirty="0">
                <a:solidFill>
                  <a:srgbClr val="076682"/>
                </a:solidFill>
                <a:latin typeface="Cambria"/>
                <a:cs typeface="Cambria"/>
              </a:rPr>
              <a:t> </a:t>
            </a:r>
            <a:r>
              <a:rPr sz="2200" spc="-10" dirty="0">
                <a:solidFill>
                  <a:srgbClr val="076682"/>
                </a:solidFill>
                <a:latin typeface="Cambria"/>
                <a:cs typeface="Cambria"/>
              </a:rPr>
              <a:t>VERSION</a:t>
            </a:r>
            <a:r>
              <a:rPr sz="2200" spc="260" dirty="0">
                <a:solidFill>
                  <a:srgbClr val="076682"/>
                </a:solidFill>
                <a:latin typeface="Cambria"/>
                <a:cs typeface="Cambria"/>
              </a:rPr>
              <a:t> </a:t>
            </a:r>
            <a:r>
              <a:rPr sz="2200" dirty="0">
                <a:solidFill>
                  <a:srgbClr val="076682"/>
                </a:solidFill>
                <a:latin typeface="Cambria"/>
                <a:cs typeface="Cambria"/>
              </a:rPr>
              <a:t>OF</a:t>
            </a:r>
            <a:r>
              <a:rPr sz="2200" spc="254" dirty="0">
                <a:solidFill>
                  <a:srgbClr val="076682"/>
                </a:solidFill>
                <a:latin typeface="Cambria"/>
                <a:cs typeface="Cambria"/>
              </a:rPr>
              <a:t> </a:t>
            </a:r>
            <a:r>
              <a:rPr sz="2200" spc="-5" dirty="0">
                <a:solidFill>
                  <a:srgbClr val="076682"/>
                </a:solidFill>
                <a:latin typeface="Cambria"/>
                <a:cs typeface="Cambria"/>
              </a:rPr>
              <a:t>THE</a:t>
            </a:r>
            <a:r>
              <a:rPr sz="2200" spc="260" dirty="0">
                <a:solidFill>
                  <a:srgbClr val="076682"/>
                </a:solidFill>
                <a:latin typeface="Cambria"/>
                <a:cs typeface="Cambria"/>
              </a:rPr>
              <a:t> </a:t>
            </a:r>
            <a:r>
              <a:rPr sz="2200" spc="-15" dirty="0">
                <a:solidFill>
                  <a:srgbClr val="076682"/>
                </a:solidFill>
                <a:latin typeface="Cambria"/>
                <a:cs typeface="Cambria"/>
              </a:rPr>
              <a:t>TRUTH.</a:t>
            </a:r>
            <a:endParaRPr sz="2200" dirty="0">
              <a:latin typeface="Cambria"/>
              <a:cs typeface="Cambria"/>
            </a:endParaRPr>
          </a:p>
          <a:p>
            <a:pPr>
              <a:lnSpc>
                <a:spcPct val="100000"/>
              </a:lnSpc>
            </a:pPr>
            <a:endParaRPr sz="3800" dirty="0">
              <a:latin typeface="Cambria"/>
              <a:cs typeface="Cambria"/>
            </a:endParaRPr>
          </a:p>
          <a:p>
            <a:pPr marL="50800">
              <a:lnSpc>
                <a:spcPct val="100000"/>
              </a:lnSpc>
              <a:tabLst>
                <a:tab pos="5741670" algn="l"/>
              </a:tabLst>
            </a:pPr>
            <a:r>
              <a:rPr sz="3600" spc="-937" baseline="46296" dirty="0">
                <a:solidFill>
                  <a:srgbClr val="0F86BA"/>
                </a:solidFill>
                <a:latin typeface="Myanmar Text"/>
                <a:cs typeface="Myanmar Text"/>
              </a:rPr>
              <a:t>W</a:t>
            </a:r>
            <a:r>
              <a:rPr sz="2400" spc="-625" dirty="0">
                <a:solidFill>
                  <a:srgbClr val="0F86BA"/>
                </a:solidFill>
                <a:latin typeface="Myanmar Text"/>
                <a:cs typeface="Myanmar Text"/>
              </a:rPr>
              <a:t>ne</a:t>
            </a:r>
            <a:r>
              <a:rPr sz="3600" spc="-937" baseline="46296" dirty="0">
                <a:solidFill>
                  <a:srgbClr val="0F86BA"/>
                </a:solidFill>
                <a:latin typeface="Myanmar Text"/>
                <a:cs typeface="Myanmar Text"/>
              </a:rPr>
              <a:t>h</a:t>
            </a:r>
            <a:r>
              <a:rPr sz="2400" spc="-625" dirty="0">
                <a:solidFill>
                  <a:srgbClr val="0F86BA"/>
                </a:solidFill>
                <a:latin typeface="Myanmar Text"/>
                <a:cs typeface="Myanmar Text"/>
              </a:rPr>
              <a:t>ve</a:t>
            </a:r>
            <a:r>
              <a:rPr sz="3600" spc="-937" baseline="46296" dirty="0">
                <a:solidFill>
                  <a:srgbClr val="0F86BA"/>
                </a:solidFill>
                <a:latin typeface="Myanmar Text"/>
                <a:cs typeface="Myanmar Text"/>
              </a:rPr>
              <a:t>n</a:t>
            </a:r>
            <a:r>
              <a:rPr sz="2400" spc="-625" dirty="0">
                <a:solidFill>
                  <a:srgbClr val="0F86BA"/>
                </a:solidFill>
                <a:latin typeface="Myanmar Text"/>
                <a:cs typeface="Myanmar Text"/>
              </a:rPr>
              <a:t>r            </a:t>
            </a:r>
            <a:r>
              <a:rPr sz="3600" spc="-810" baseline="46296" dirty="0">
                <a:solidFill>
                  <a:srgbClr val="0F86BA"/>
                </a:solidFill>
                <a:latin typeface="Myanmar Text"/>
                <a:cs typeface="Myanmar Text"/>
              </a:rPr>
              <a:t>e</a:t>
            </a:r>
            <a:r>
              <a:rPr sz="2400" spc="-540" dirty="0">
                <a:solidFill>
                  <a:srgbClr val="0F86BA"/>
                </a:solidFill>
                <a:latin typeface="Myanmar Text"/>
                <a:cs typeface="Myanmar Text"/>
              </a:rPr>
              <a:t>lo</a:t>
            </a:r>
            <a:r>
              <a:rPr sz="3600" spc="-810" baseline="46296" dirty="0">
                <a:solidFill>
                  <a:srgbClr val="0F86BA"/>
                </a:solidFill>
                <a:latin typeface="Myanmar Text"/>
                <a:cs typeface="Myanmar Text"/>
              </a:rPr>
              <a:t>v</a:t>
            </a:r>
            <a:r>
              <a:rPr sz="2400" spc="-540" dirty="0">
                <a:solidFill>
                  <a:srgbClr val="0F86BA"/>
                </a:solidFill>
                <a:latin typeface="Myanmar Text"/>
                <a:cs typeface="Myanmar Text"/>
              </a:rPr>
              <a:t>s</a:t>
            </a:r>
            <a:r>
              <a:rPr sz="3600" spc="-810" baseline="46296" dirty="0">
                <a:solidFill>
                  <a:srgbClr val="0F86BA"/>
                </a:solidFill>
                <a:latin typeface="Myanmar Text"/>
                <a:cs typeface="Myanmar Text"/>
              </a:rPr>
              <a:t>e</a:t>
            </a:r>
            <a:r>
              <a:rPr sz="2400" spc="-540" dirty="0">
                <a:solidFill>
                  <a:srgbClr val="0F86BA"/>
                </a:solidFill>
                <a:latin typeface="Myanmar Text"/>
                <a:cs typeface="Myanmar Text"/>
              </a:rPr>
              <a:t>e</a:t>
            </a:r>
            <a:r>
              <a:rPr sz="3600" spc="-810" baseline="46296" dirty="0">
                <a:solidFill>
                  <a:srgbClr val="0F86BA"/>
                </a:solidFill>
                <a:latin typeface="Myanmar Text"/>
                <a:cs typeface="Myanmar Text"/>
              </a:rPr>
              <a:t>r       </a:t>
            </a:r>
            <a:r>
              <a:rPr sz="2400" spc="-565" dirty="0">
                <a:solidFill>
                  <a:srgbClr val="0F86BA"/>
                </a:solidFill>
                <a:latin typeface="Myanmar Text"/>
                <a:cs typeface="Myanmar Text"/>
              </a:rPr>
              <a:t>th</a:t>
            </a:r>
            <a:r>
              <a:rPr sz="3600" spc="-847" baseline="46296" dirty="0">
                <a:solidFill>
                  <a:srgbClr val="0F86BA"/>
                </a:solidFill>
                <a:latin typeface="Myanmar Text"/>
                <a:cs typeface="Myanmar Text"/>
              </a:rPr>
              <a:t>yo</a:t>
            </a:r>
            <a:r>
              <a:rPr sz="2400" spc="-565" dirty="0">
                <a:solidFill>
                  <a:srgbClr val="0F86BA"/>
                </a:solidFill>
                <a:latin typeface="Myanmar Text"/>
                <a:cs typeface="Myanmar Text"/>
              </a:rPr>
              <a:t>a</a:t>
            </a:r>
            <a:r>
              <a:rPr sz="3600" spc="-847" baseline="46296" dirty="0">
                <a:solidFill>
                  <a:srgbClr val="0F86BA"/>
                </a:solidFill>
                <a:latin typeface="Myanmar Text"/>
                <a:cs typeface="Myanmar Text"/>
              </a:rPr>
              <a:t>u</a:t>
            </a:r>
            <a:r>
              <a:rPr sz="2400" spc="-565" dirty="0">
                <a:solidFill>
                  <a:srgbClr val="0F86BA"/>
                </a:solidFill>
                <a:latin typeface="Myanmar Text"/>
                <a:cs typeface="Myanmar Text"/>
              </a:rPr>
              <a:t>t       </a:t>
            </a:r>
            <a:r>
              <a:rPr sz="2400" spc="-575" dirty="0">
                <a:solidFill>
                  <a:srgbClr val="0F86BA"/>
                </a:solidFill>
                <a:latin typeface="Myanmar Text"/>
                <a:cs typeface="Myanmar Text"/>
              </a:rPr>
              <a:t>ch</a:t>
            </a:r>
            <a:r>
              <a:rPr sz="3600" spc="-862" baseline="46296" dirty="0">
                <a:solidFill>
                  <a:srgbClr val="0F86BA"/>
                </a:solidFill>
                <a:latin typeface="Myanmar Text"/>
                <a:cs typeface="Myanmar Text"/>
              </a:rPr>
              <a:t>m</a:t>
            </a:r>
            <a:r>
              <a:rPr sz="2400" spc="-575" dirty="0">
                <a:solidFill>
                  <a:srgbClr val="0F86BA"/>
                </a:solidFill>
                <a:latin typeface="Myanmar Text"/>
                <a:cs typeface="Myanmar Text"/>
              </a:rPr>
              <a:t>a</a:t>
            </a:r>
            <a:r>
              <a:rPr sz="3600" spc="-862" baseline="46296" dirty="0">
                <a:solidFill>
                  <a:srgbClr val="0F86BA"/>
                </a:solidFill>
                <a:latin typeface="Myanmar Text"/>
                <a:cs typeface="Myanmar Text"/>
              </a:rPr>
              <a:t>a</a:t>
            </a:r>
            <a:r>
              <a:rPr sz="2400" spc="-575" dirty="0">
                <a:solidFill>
                  <a:srgbClr val="0F86BA"/>
                </a:solidFill>
                <a:latin typeface="Myanmar Text"/>
                <a:cs typeface="Myanmar Text"/>
              </a:rPr>
              <a:t>n</a:t>
            </a:r>
            <a:r>
              <a:rPr sz="3600" spc="-862" baseline="46296" dirty="0">
                <a:solidFill>
                  <a:srgbClr val="0F86BA"/>
                </a:solidFill>
                <a:latin typeface="Myanmar Text"/>
                <a:cs typeface="Myanmar Text"/>
              </a:rPr>
              <a:t>k</a:t>
            </a:r>
            <a:r>
              <a:rPr sz="2400" spc="-575" dirty="0">
                <a:solidFill>
                  <a:srgbClr val="0F86BA"/>
                </a:solidFill>
                <a:latin typeface="Myanmar Text"/>
                <a:cs typeface="Myanmar Text"/>
              </a:rPr>
              <a:t>g</a:t>
            </a:r>
            <a:r>
              <a:rPr sz="3600" spc="-862" baseline="46296" dirty="0">
                <a:solidFill>
                  <a:srgbClr val="0F86BA"/>
                </a:solidFill>
                <a:latin typeface="Myanmar Text"/>
                <a:cs typeface="Myanmar Text"/>
              </a:rPr>
              <a:t>e</a:t>
            </a:r>
            <a:r>
              <a:rPr sz="2400" spc="-575" dirty="0">
                <a:solidFill>
                  <a:srgbClr val="0F86BA"/>
                </a:solidFill>
                <a:latin typeface="Myanmar Text"/>
                <a:cs typeface="Myanmar Text"/>
              </a:rPr>
              <a:t>e      </a:t>
            </a:r>
            <a:r>
              <a:rPr sz="2400" spc="-540" dirty="0">
                <a:solidFill>
                  <a:srgbClr val="0F86BA"/>
                </a:solidFill>
                <a:latin typeface="Myanmar Text"/>
                <a:cs typeface="Myanmar Text"/>
              </a:rPr>
              <a:t> </a:t>
            </a:r>
            <a:r>
              <a:rPr sz="2400" spc="-480" dirty="0">
                <a:solidFill>
                  <a:srgbClr val="0F86BA"/>
                </a:solidFill>
                <a:latin typeface="Myanmar Text"/>
                <a:cs typeface="Myanmar Text"/>
              </a:rPr>
              <a:t>o</a:t>
            </a:r>
            <a:r>
              <a:rPr sz="3600" spc="-719" baseline="46296" dirty="0">
                <a:solidFill>
                  <a:srgbClr val="0F86BA"/>
                </a:solidFill>
                <a:latin typeface="Myanmar Text"/>
                <a:cs typeface="Myanmar Text"/>
              </a:rPr>
              <a:t>c</a:t>
            </a:r>
            <a:r>
              <a:rPr sz="2400" spc="-480" dirty="0">
                <a:solidFill>
                  <a:srgbClr val="0F86BA"/>
                </a:solidFill>
                <a:latin typeface="Myanmar Text"/>
                <a:cs typeface="Myanmar Text"/>
              </a:rPr>
              <a:t>r</a:t>
            </a:r>
            <a:r>
              <a:rPr sz="3600" spc="-719" baseline="46296" dirty="0">
                <a:solidFill>
                  <a:srgbClr val="0F86BA"/>
                </a:solidFill>
                <a:latin typeface="Myanmar Text"/>
                <a:cs typeface="Myanmar Text"/>
              </a:rPr>
              <a:t>ha</a:t>
            </a:r>
            <a:r>
              <a:rPr sz="2400" spc="-480" dirty="0">
                <a:solidFill>
                  <a:srgbClr val="0F86BA"/>
                </a:solidFill>
                <a:latin typeface="Myanmar Text"/>
                <a:cs typeface="Myanmar Text"/>
              </a:rPr>
              <a:t>lo</a:t>
            </a:r>
            <a:r>
              <a:rPr sz="3600" spc="-719" baseline="46296" dirty="0">
                <a:solidFill>
                  <a:srgbClr val="0F86BA"/>
                </a:solidFill>
                <a:latin typeface="Myanmar Text"/>
                <a:cs typeface="Myanmar Text"/>
              </a:rPr>
              <a:t>n</a:t>
            </a:r>
            <a:r>
              <a:rPr sz="2400" spc="-480" dirty="0">
                <a:solidFill>
                  <a:srgbClr val="0F86BA"/>
                </a:solidFill>
                <a:latin typeface="Myanmar Text"/>
                <a:cs typeface="Myanmar Text"/>
              </a:rPr>
              <a:t>s</a:t>
            </a:r>
            <a:r>
              <a:rPr sz="3600" spc="-719" baseline="46296" dirty="0">
                <a:solidFill>
                  <a:srgbClr val="0F86BA"/>
                </a:solidFill>
                <a:latin typeface="Myanmar Text"/>
                <a:cs typeface="Myanmar Text"/>
              </a:rPr>
              <a:t>g</a:t>
            </a:r>
            <a:r>
              <a:rPr sz="2400" spc="-480" dirty="0">
                <a:solidFill>
                  <a:srgbClr val="0F86BA"/>
                </a:solidFill>
                <a:latin typeface="Myanmar Text"/>
                <a:cs typeface="Myanmar Text"/>
              </a:rPr>
              <a:t>e</a:t>
            </a:r>
            <a:r>
              <a:rPr sz="3600" spc="-719" baseline="46296" dirty="0">
                <a:solidFill>
                  <a:srgbClr val="0F86BA"/>
                </a:solidFill>
                <a:latin typeface="Myanmar Text"/>
                <a:cs typeface="Myanmar Text"/>
              </a:rPr>
              <a:t>e</a:t>
            </a:r>
            <a:r>
              <a:rPr sz="2400" spc="-480" dirty="0">
                <a:solidFill>
                  <a:srgbClr val="0F86BA"/>
                </a:solidFill>
                <a:latin typeface="Myanmar Text"/>
                <a:cs typeface="Myanmar Text"/>
              </a:rPr>
              <a:t>yo</a:t>
            </a:r>
            <a:r>
              <a:rPr sz="3600" spc="-719" baseline="46296" dirty="0">
                <a:solidFill>
                  <a:srgbClr val="0F86BA"/>
                </a:solidFill>
                <a:latin typeface="Myanmar Text"/>
                <a:cs typeface="Myanmar Text"/>
              </a:rPr>
              <a:t>to</a:t>
            </a:r>
            <a:r>
              <a:rPr sz="2400" spc="-480" dirty="0">
                <a:solidFill>
                  <a:srgbClr val="0F86BA"/>
                </a:solidFill>
                <a:latin typeface="Myanmar Text"/>
                <a:cs typeface="Myanmar Text"/>
              </a:rPr>
              <a:t>ur  </a:t>
            </a:r>
            <a:r>
              <a:rPr sz="2400" spc="-335" dirty="0">
                <a:solidFill>
                  <a:srgbClr val="0F86BA"/>
                </a:solidFill>
                <a:latin typeface="Myanmar Text"/>
                <a:cs typeface="Myanmar Text"/>
              </a:rPr>
              <a:t> </a:t>
            </a:r>
            <a:r>
              <a:rPr sz="2400" spc="-75" dirty="0">
                <a:solidFill>
                  <a:srgbClr val="0F86BA"/>
                </a:solidFill>
                <a:latin typeface="Myanmar Text"/>
                <a:cs typeface="Myanmar Text"/>
              </a:rPr>
              <a:t>data.</a:t>
            </a:r>
            <a:r>
              <a:rPr sz="3600" spc="-112" baseline="46296" dirty="0">
                <a:solidFill>
                  <a:srgbClr val="0F86BA"/>
                </a:solidFill>
                <a:latin typeface="Myanmar Text"/>
                <a:cs typeface="Myanmar Text"/>
              </a:rPr>
              <a:t>,	</a:t>
            </a:r>
            <a:r>
              <a:rPr sz="3600" baseline="46296" dirty="0">
                <a:solidFill>
                  <a:srgbClr val="0F86BA"/>
                </a:solidFill>
                <a:latin typeface="Myanmar Text"/>
                <a:cs typeface="Myanmar Text"/>
              </a:rPr>
              <a:t>you'll</a:t>
            </a:r>
            <a:endParaRPr sz="3600" baseline="46296" dirty="0">
              <a:latin typeface="Myanmar Text"/>
              <a:cs typeface="Myanmar Text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111813" y="450494"/>
            <a:ext cx="4597400" cy="795655"/>
          </a:xfrm>
          <a:prstGeom prst="rect">
            <a:avLst/>
          </a:prstGeom>
        </p:spPr>
        <p:txBody>
          <a:bodyPr vert="horz" wrap="square" lIns="0" tIns="80645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635"/>
              </a:spcBef>
            </a:pPr>
            <a:r>
              <a:rPr sz="2200" b="1" spc="75" dirty="0">
                <a:latin typeface="Calibri"/>
                <a:cs typeface="Calibri"/>
              </a:rPr>
              <a:t>Introduction </a:t>
            </a:r>
            <a:r>
              <a:rPr sz="2200" b="1" spc="65" dirty="0">
                <a:latin typeface="Calibri"/>
                <a:cs typeface="Calibri"/>
              </a:rPr>
              <a:t>to Relational</a:t>
            </a:r>
            <a:r>
              <a:rPr sz="2200" b="1" spc="-325" dirty="0">
                <a:latin typeface="Calibri"/>
                <a:cs typeface="Calibri"/>
              </a:rPr>
              <a:t> </a:t>
            </a:r>
            <a:r>
              <a:rPr sz="2200" b="1" spc="80" dirty="0">
                <a:latin typeface="Calibri"/>
                <a:cs typeface="Calibri"/>
              </a:rPr>
              <a:t>Databases</a:t>
            </a:r>
            <a:endParaRPr sz="2200">
              <a:latin typeface="Calibri"/>
              <a:cs typeface="Calibri"/>
            </a:endParaRPr>
          </a:p>
          <a:p>
            <a:pPr marR="5080" algn="r">
              <a:lnSpc>
                <a:spcPct val="100000"/>
              </a:lnSpc>
              <a:spcBef>
                <a:spcPts val="489"/>
              </a:spcBef>
            </a:pPr>
            <a:r>
              <a:rPr sz="2000" spc="15" dirty="0">
                <a:solidFill>
                  <a:srgbClr val="BFBFBF"/>
                </a:solidFill>
                <a:latin typeface="Calibri"/>
                <a:cs typeface="Calibri"/>
              </a:rPr>
              <a:t>Reasons to </a:t>
            </a:r>
            <a:r>
              <a:rPr sz="2000" spc="5" dirty="0">
                <a:solidFill>
                  <a:srgbClr val="BFBFBF"/>
                </a:solidFill>
                <a:latin typeface="Calibri"/>
                <a:cs typeface="Calibri"/>
              </a:rPr>
              <a:t>Use</a:t>
            </a:r>
            <a:r>
              <a:rPr sz="2000" spc="-175" dirty="0">
                <a:solidFill>
                  <a:srgbClr val="BFBFBF"/>
                </a:solidFill>
                <a:latin typeface="Calibri"/>
                <a:cs typeface="Calibri"/>
              </a:rPr>
              <a:t> </a:t>
            </a:r>
            <a:r>
              <a:rPr sz="2000" spc="20" dirty="0">
                <a:solidFill>
                  <a:srgbClr val="BFBFBF"/>
                </a:solidFill>
                <a:latin typeface="Calibri"/>
                <a:cs typeface="Calibri"/>
              </a:rPr>
              <a:t>Database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546600" y="1474789"/>
            <a:ext cx="7242097" cy="51051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63551" y="1474787"/>
            <a:ext cx="3848100" cy="5105400"/>
          </a:xfrm>
          <a:custGeom>
            <a:avLst/>
            <a:gdLst/>
            <a:ahLst/>
            <a:cxnLst/>
            <a:rect l="l" t="t" r="r" b="b"/>
            <a:pathLst>
              <a:path w="3848100" h="5105400">
                <a:moveTo>
                  <a:pt x="0" y="0"/>
                </a:moveTo>
                <a:lnTo>
                  <a:pt x="3848100" y="0"/>
                </a:lnTo>
                <a:lnTo>
                  <a:pt x="3848100" y="5105133"/>
                </a:lnTo>
                <a:lnTo>
                  <a:pt x="0" y="5105133"/>
                </a:lnTo>
                <a:lnTo>
                  <a:pt x="0" y="0"/>
                </a:lnTo>
                <a:close/>
              </a:path>
            </a:pathLst>
          </a:custGeom>
          <a:solidFill>
            <a:srgbClr val="0766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641076" y="2085339"/>
            <a:ext cx="3504565" cy="885190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R="5080">
              <a:lnSpc>
                <a:spcPct val="101400"/>
              </a:lnSpc>
              <a:spcBef>
                <a:spcPts val="50"/>
              </a:spcBef>
              <a:tabLst>
                <a:tab pos="1788160" algn="l"/>
                <a:tab pos="3241040" algn="l"/>
              </a:tabLst>
            </a:pPr>
            <a:r>
              <a:rPr sz="2800" b="1" spc="-5" dirty="0">
                <a:solidFill>
                  <a:srgbClr val="FFFFFF"/>
                </a:solidFill>
                <a:latin typeface="Myanmar Text"/>
                <a:cs typeface="Myanmar Text"/>
              </a:rPr>
              <a:t>W</a:t>
            </a:r>
            <a:r>
              <a:rPr sz="2800" b="1" dirty="0">
                <a:solidFill>
                  <a:srgbClr val="FFFFFF"/>
                </a:solidFill>
                <a:latin typeface="Myanmar Text"/>
                <a:cs typeface="Myanmar Text"/>
              </a:rPr>
              <a:t>H</a:t>
            </a:r>
            <a:r>
              <a:rPr sz="2800" b="1" spc="5" dirty="0">
                <a:solidFill>
                  <a:srgbClr val="FFFFFF"/>
                </a:solidFill>
                <a:latin typeface="Myanmar Text"/>
                <a:cs typeface="Myanmar Text"/>
              </a:rPr>
              <a:t>A</a:t>
            </a:r>
            <a:r>
              <a:rPr sz="2800" b="1" dirty="0">
                <a:solidFill>
                  <a:srgbClr val="FFFFFF"/>
                </a:solidFill>
                <a:latin typeface="Myanmar Text"/>
                <a:cs typeface="Myanmar Text"/>
              </a:rPr>
              <a:t>T	C</a:t>
            </a:r>
            <a:r>
              <a:rPr sz="2800" b="1" spc="5" dirty="0">
                <a:solidFill>
                  <a:srgbClr val="FFFFFF"/>
                </a:solidFill>
                <a:latin typeface="Myanmar Text"/>
                <a:cs typeface="Myanmar Text"/>
              </a:rPr>
              <a:t>A</a:t>
            </a:r>
            <a:r>
              <a:rPr sz="2800" b="1" dirty="0">
                <a:solidFill>
                  <a:srgbClr val="FFFFFF"/>
                </a:solidFill>
                <a:latin typeface="Myanmar Text"/>
                <a:cs typeface="Myanmar Text"/>
              </a:rPr>
              <a:t>N	A  DATABASE </a:t>
            </a:r>
            <a:r>
              <a:rPr sz="2800" b="1" spc="-5" dirty="0">
                <a:solidFill>
                  <a:srgbClr val="FFFFFF"/>
                </a:solidFill>
                <a:latin typeface="Myanmar Text"/>
                <a:cs typeface="Myanmar Text"/>
              </a:rPr>
              <a:t>GIVE</a:t>
            </a:r>
            <a:r>
              <a:rPr sz="2800" b="1" spc="-75" dirty="0">
                <a:solidFill>
                  <a:srgbClr val="FFFFFF"/>
                </a:solidFill>
                <a:latin typeface="Myanmar Text"/>
                <a:cs typeface="Myanmar Text"/>
              </a:rPr>
              <a:t> </a:t>
            </a:r>
            <a:r>
              <a:rPr sz="2800" b="1" dirty="0">
                <a:solidFill>
                  <a:srgbClr val="FFFFFF"/>
                </a:solidFill>
                <a:latin typeface="Myanmar Text"/>
                <a:cs typeface="Myanmar Text"/>
              </a:rPr>
              <a:t>US?</a:t>
            </a:r>
            <a:endParaRPr sz="2800">
              <a:latin typeface="Myanmar Text"/>
              <a:cs typeface="Myanmar Tex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280571" y="4739132"/>
            <a:ext cx="267208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4800" b="1" spc="-5" dirty="0">
                <a:solidFill>
                  <a:srgbClr val="FFFFFF"/>
                </a:solidFill>
                <a:latin typeface="Myanmar Text"/>
                <a:cs typeface="Myanmar Text"/>
              </a:rPr>
              <a:t>St</a:t>
            </a:r>
            <a:r>
              <a:rPr sz="4800" b="1" spc="5" dirty="0">
                <a:solidFill>
                  <a:srgbClr val="FFFFFF"/>
                </a:solidFill>
                <a:latin typeface="Myanmar Text"/>
                <a:cs typeface="Myanmar Text"/>
              </a:rPr>
              <a:t>r</a:t>
            </a:r>
            <a:r>
              <a:rPr sz="4800" b="1" spc="-10" dirty="0">
                <a:solidFill>
                  <a:srgbClr val="FFFFFF"/>
                </a:solidFill>
                <a:latin typeface="Myanmar Text"/>
                <a:cs typeface="Myanmar Text"/>
              </a:rPr>
              <a:t>uctu</a:t>
            </a:r>
            <a:r>
              <a:rPr sz="4800" b="1" dirty="0">
                <a:solidFill>
                  <a:srgbClr val="FFFFFF"/>
                </a:solidFill>
                <a:latin typeface="Myanmar Text"/>
                <a:cs typeface="Myanmar Text"/>
              </a:rPr>
              <a:t>re</a:t>
            </a:r>
            <a:endParaRPr sz="4800">
              <a:latin typeface="Myanmar Text"/>
              <a:cs typeface="Myanmar Text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80645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635"/>
              </a:spcBef>
            </a:pPr>
            <a:r>
              <a:rPr spc="75" dirty="0"/>
              <a:t>Introduction </a:t>
            </a:r>
            <a:r>
              <a:rPr spc="65" dirty="0"/>
              <a:t>to Relational</a:t>
            </a:r>
            <a:r>
              <a:rPr spc="-325" dirty="0"/>
              <a:t> </a:t>
            </a:r>
            <a:r>
              <a:rPr spc="80" dirty="0"/>
              <a:t>Databases</a:t>
            </a:r>
          </a:p>
          <a:p>
            <a:pPr marR="5080" algn="r">
              <a:lnSpc>
                <a:spcPct val="100000"/>
              </a:lnSpc>
              <a:spcBef>
                <a:spcPts val="489"/>
              </a:spcBef>
            </a:pPr>
            <a:r>
              <a:rPr sz="2000" b="0" spc="10" dirty="0">
                <a:solidFill>
                  <a:srgbClr val="BFBFBF"/>
                </a:solidFill>
                <a:latin typeface="Calibri"/>
                <a:cs typeface="Calibri"/>
              </a:rPr>
              <a:t>Rules Of</a:t>
            </a:r>
            <a:r>
              <a:rPr sz="2000" b="0" spc="-145" dirty="0">
                <a:solidFill>
                  <a:srgbClr val="BFBFBF"/>
                </a:solidFill>
                <a:latin typeface="Calibri"/>
                <a:cs typeface="Calibri"/>
              </a:rPr>
              <a:t> </a:t>
            </a:r>
            <a:r>
              <a:rPr sz="2000" b="0" spc="10" dirty="0">
                <a:solidFill>
                  <a:srgbClr val="BFBFBF"/>
                </a:solidFill>
                <a:latin typeface="Calibri"/>
                <a:cs typeface="Calibri"/>
              </a:rPr>
              <a:t>Structure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15793" y="2997708"/>
            <a:ext cx="8039100" cy="2768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100"/>
              </a:spcBef>
              <a:buFont typeface="Wingdings"/>
              <a:buChar char=""/>
              <a:tabLst>
                <a:tab pos="297815" algn="l"/>
                <a:tab pos="298450" algn="l"/>
              </a:tabLst>
            </a:pPr>
            <a:r>
              <a:rPr sz="2000" dirty="0">
                <a:solidFill>
                  <a:srgbClr val="0F86BA"/>
                </a:solidFill>
                <a:latin typeface="Myanmar Text"/>
                <a:cs typeface="Myanmar Text"/>
              </a:rPr>
              <a:t>This structured </a:t>
            </a:r>
            <a:r>
              <a:rPr sz="2000" spc="-5" dirty="0">
                <a:solidFill>
                  <a:srgbClr val="0F86BA"/>
                </a:solidFill>
                <a:latin typeface="Myanmar Text"/>
                <a:cs typeface="Myanmar Text"/>
              </a:rPr>
              <a:t>system imposes </a:t>
            </a:r>
            <a:r>
              <a:rPr sz="2000" dirty="0">
                <a:solidFill>
                  <a:srgbClr val="0F86BA"/>
                </a:solidFill>
                <a:latin typeface="Myanmar Text"/>
                <a:cs typeface="Myanmar Text"/>
              </a:rPr>
              <a:t>rules upon </a:t>
            </a:r>
            <a:r>
              <a:rPr sz="2000" spc="-5" dirty="0">
                <a:solidFill>
                  <a:srgbClr val="0F86BA"/>
                </a:solidFill>
                <a:latin typeface="Myanmar Text"/>
                <a:cs typeface="Myanmar Text"/>
              </a:rPr>
              <a:t>your</a:t>
            </a:r>
            <a:r>
              <a:rPr sz="2000" spc="15" dirty="0">
                <a:solidFill>
                  <a:srgbClr val="0F86BA"/>
                </a:solidFill>
                <a:latin typeface="Myanmar Text"/>
                <a:cs typeface="Myanmar Text"/>
              </a:rPr>
              <a:t> </a:t>
            </a:r>
            <a:r>
              <a:rPr sz="2000" spc="-5" dirty="0">
                <a:solidFill>
                  <a:srgbClr val="0F86BA"/>
                </a:solidFill>
                <a:latin typeface="Myanmar Text"/>
                <a:cs typeface="Myanmar Text"/>
              </a:rPr>
              <a:t>data.</a:t>
            </a:r>
            <a:endParaRPr sz="2000">
              <a:latin typeface="Myanmar Text"/>
              <a:cs typeface="Myanmar Text"/>
            </a:endParaRPr>
          </a:p>
          <a:p>
            <a:pPr marL="298450" marR="5080" indent="-285750" algn="just">
              <a:lnSpc>
                <a:spcPct val="100000"/>
              </a:lnSpc>
              <a:spcBef>
                <a:spcPts val="2400"/>
              </a:spcBef>
              <a:buClr>
                <a:srgbClr val="0F86BA"/>
              </a:buClr>
              <a:buFont typeface="Wingdings"/>
              <a:buChar char=""/>
              <a:tabLst>
                <a:tab pos="368300" algn="l"/>
              </a:tabLst>
            </a:pPr>
            <a:r>
              <a:rPr dirty="0"/>
              <a:t>	</a:t>
            </a:r>
            <a:r>
              <a:rPr sz="2000" dirty="0">
                <a:solidFill>
                  <a:srgbClr val="0F86BA"/>
                </a:solidFill>
                <a:latin typeface="Myanmar Text"/>
                <a:cs typeface="Myanmar Text"/>
              </a:rPr>
              <a:t>The rules are yours, because the </a:t>
            </a:r>
            <a:r>
              <a:rPr sz="2000" spc="-5" dirty="0">
                <a:solidFill>
                  <a:srgbClr val="0F86BA"/>
                </a:solidFill>
                <a:latin typeface="Myanmar Text"/>
                <a:cs typeface="Myanmar Text"/>
              </a:rPr>
              <a:t>importance </a:t>
            </a:r>
            <a:r>
              <a:rPr sz="2000" dirty="0">
                <a:solidFill>
                  <a:srgbClr val="0F86BA"/>
                </a:solidFill>
                <a:latin typeface="Myanmar Text"/>
                <a:cs typeface="Myanmar Text"/>
              </a:rPr>
              <a:t>of these issues changes  </a:t>
            </a:r>
            <a:r>
              <a:rPr sz="2000" spc="-5" dirty="0">
                <a:solidFill>
                  <a:srgbClr val="0F86BA"/>
                </a:solidFill>
                <a:latin typeface="Myanmar Text"/>
                <a:cs typeface="Myanmar Text"/>
              </a:rPr>
              <a:t>based </a:t>
            </a:r>
            <a:r>
              <a:rPr sz="2000" dirty="0">
                <a:solidFill>
                  <a:srgbClr val="0F86BA"/>
                </a:solidFill>
                <a:latin typeface="Myanmar Text"/>
                <a:cs typeface="Myanmar Text"/>
              </a:rPr>
              <a:t>on </a:t>
            </a:r>
            <a:r>
              <a:rPr sz="2000" spc="-5" dirty="0">
                <a:solidFill>
                  <a:srgbClr val="0F86BA"/>
                </a:solidFill>
                <a:latin typeface="Myanmar Text"/>
                <a:cs typeface="Myanmar Text"/>
              </a:rPr>
              <a:t>your</a:t>
            </a:r>
            <a:r>
              <a:rPr sz="2000" spc="5" dirty="0">
                <a:solidFill>
                  <a:srgbClr val="0F86BA"/>
                </a:solidFill>
                <a:latin typeface="Myanmar Text"/>
                <a:cs typeface="Myanmar Text"/>
              </a:rPr>
              <a:t> </a:t>
            </a:r>
            <a:r>
              <a:rPr sz="2000" dirty="0">
                <a:solidFill>
                  <a:srgbClr val="0F86BA"/>
                </a:solidFill>
                <a:latin typeface="Myanmar Text"/>
                <a:cs typeface="Myanmar Text"/>
              </a:rPr>
              <a:t>need.</a:t>
            </a:r>
            <a:endParaRPr sz="2000">
              <a:latin typeface="Myanmar Text"/>
              <a:cs typeface="Myanmar Text"/>
            </a:endParaRPr>
          </a:p>
          <a:p>
            <a:pPr marL="298450" marR="5080" indent="-285750" algn="just">
              <a:lnSpc>
                <a:spcPct val="100000"/>
              </a:lnSpc>
              <a:spcBef>
                <a:spcPts val="2400"/>
              </a:spcBef>
              <a:buFont typeface="Wingdings"/>
              <a:buChar char=""/>
              <a:tabLst>
                <a:tab pos="298450" algn="l"/>
              </a:tabLst>
            </a:pPr>
            <a:r>
              <a:rPr sz="2000" spc="-5" dirty="0">
                <a:solidFill>
                  <a:srgbClr val="0F86BA"/>
                </a:solidFill>
                <a:latin typeface="Myanmar Text"/>
                <a:cs typeface="Myanmar Text"/>
              </a:rPr>
              <a:t>May be your main </a:t>
            </a:r>
            <a:r>
              <a:rPr sz="2000" dirty="0">
                <a:solidFill>
                  <a:srgbClr val="0F86BA"/>
                </a:solidFill>
                <a:latin typeface="Myanmar Text"/>
                <a:cs typeface="Myanmar Text"/>
              </a:rPr>
              <a:t>problem is </a:t>
            </a:r>
            <a:r>
              <a:rPr sz="2000" spc="-5" dirty="0">
                <a:solidFill>
                  <a:srgbClr val="0F86BA"/>
                </a:solidFill>
                <a:latin typeface="Myanmar Text"/>
                <a:cs typeface="Myanmar Text"/>
              </a:rPr>
              <a:t>size, you have terabyte </a:t>
            </a:r>
            <a:r>
              <a:rPr sz="2000" dirty="0">
                <a:solidFill>
                  <a:srgbClr val="0F86BA"/>
                </a:solidFill>
                <a:latin typeface="Myanmar Text"/>
                <a:cs typeface="Myanmar Text"/>
              </a:rPr>
              <a:t>of </a:t>
            </a:r>
            <a:r>
              <a:rPr sz="2000" spc="-5" dirty="0">
                <a:solidFill>
                  <a:srgbClr val="0F86BA"/>
                </a:solidFill>
                <a:latin typeface="Myanmar Text"/>
                <a:cs typeface="Myanmar Text"/>
              </a:rPr>
              <a:t>information  that you’ll have </a:t>
            </a:r>
            <a:r>
              <a:rPr sz="2000" dirty="0">
                <a:solidFill>
                  <a:srgbClr val="0F86BA"/>
                </a:solidFill>
                <a:latin typeface="Myanmar Text"/>
                <a:cs typeface="Myanmar Text"/>
              </a:rPr>
              <a:t>different priorities from someone who </a:t>
            </a:r>
            <a:r>
              <a:rPr sz="2000" spc="-5" dirty="0">
                <a:solidFill>
                  <a:srgbClr val="0F86BA"/>
                </a:solidFill>
                <a:latin typeface="Myanmar Text"/>
                <a:cs typeface="Myanmar Text"/>
              </a:rPr>
              <a:t>has </a:t>
            </a:r>
            <a:r>
              <a:rPr sz="2000" dirty="0">
                <a:solidFill>
                  <a:srgbClr val="0F86BA"/>
                </a:solidFill>
                <a:latin typeface="Myanmar Text"/>
                <a:cs typeface="Myanmar Text"/>
              </a:rPr>
              <a:t>much  </a:t>
            </a:r>
            <a:r>
              <a:rPr sz="2000" spc="-5" dirty="0">
                <a:solidFill>
                  <a:srgbClr val="0F86BA"/>
                </a:solidFill>
                <a:latin typeface="Myanmar Text"/>
                <a:cs typeface="Myanmar Text"/>
              </a:rPr>
              <a:t>smaller </a:t>
            </a:r>
            <a:r>
              <a:rPr sz="2000" dirty="0">
                <a:solidFill>
                  <a:srgbClr val="0F86BA"/>
                </a:solidFill>
                <a:latin typeface="Myanmar Text"/>
                <a:cs typeface="Myanmar Text"/>
              </a:rPr>
              <a:t>amount of </a:t>
            </a:r>
            <a:r>
              <a:rPr sz="2000" spc="-5" dirty="0">
                <a:solidFill>
                  <a:srgbClr val="0F86BA"/>
                </a:solidFill>
                <a:latin typeface="Myanmar Text"/>
                <a:cs typeface="Myanmar Text"/>
              </a:rPr>
              <a:t>data, </a:t>
            </a:r>
            <a:r>
              <a:rPr sz="2000" dirty="0">
                <a:solidFill>
                  <a:srgbClr val="0F86BA"/>
                </a:solidFill>
                <a:latin typeface="Myanmar Text"/>
                <a:cs typeface="Myanmar Text"/>
              </a:rPr>
              <a:t>but every single change must </a:t>
            </a:r>
            <a:r>
              <a:rPr sz="2000" spc="-5" dirty="0">
                <a:solidFill>
                  <a:srgbClr val="0F86BA"/>
                </a:solidFill>
                <a:latin typeface="Myanmar Text"/>
                <a:cs typeface="Myanmar Text"/>
              </a:rPr>
              <a:t>be </a:t>
            </a:r>
            <a:r>
              <a:rPr sz="2000" dirty="0">
                <a:solidFill>
                  <a:srgbClr val="0F86BA"/>
                </a:solidFill>
                <a:latin typeface="Myanmar Text"/>
                <a:cs typeface="Myanmar Text"/>
              </a:rPr>
              <a:t>controlled,  </a:t>
            </a:r>
            <a:r>
              <a:rPr sz="2000" spc="-5" dirty="0">
                <a:solidFill>
                  <a:srgbClr val="0F86BA"/>
                </a:solidFill>
                <a:latin typeface="Myanmar Text"/>
                <a:cs typeface="Myanmar Text"/>
              </a:rPr>
              <a:t>audited, </a:t>
            </a:r>
            <a:r>
              <a:rPr sz="2000" dirty="0">
                <a:solidFill>
                  <a:srgbClr val="0F86BA"/>
                </a:solidFill>
                <a:latin typeface="Myanmar Text"/>
                <a:cs typeface="Myanmar Text"/>
              </a:rPr>
              <a:t>and </a:t>
            </a:r>
            <a:r>
              <a:rPr sz="2000" spc="-5" dirty="0">
                <a:solidFill>
                  <a:srgbClr val="0F86BA"/>
                </a:solidFill>
                <a:latin typeface="Myanmar Text"/>
                <a:cs typeface="Myanmar Text"/>
              </a:rPr>
              <a:t>logged </a:t>
            </a:r>
            <a:r>
              <a:rPr sz="2000" dirty="0">
                <a:solidFill>
                  <a:srgbClr val="0F86BA"/>
                </a:solidFill>
                <a:latin typeface="Myanmar Text"/>
                <a:cs typeface="Myanmar Text"/>
              </a:rPr>
              <a:t>the moment </a:t>
            </a:r>
            <a:r>
              <a:rPr sz="2000" spc="-5" dirty="0">
                <a:solidFill>
                  <a:srgbClr val="0F86BA"/>
                </a:solidFill>
                <a:latin typeface="Myanmar Text"/>
                <a:cs typeface="Myanmar Text"/>
              </a:rPr>
              <a:t>that’s </a:t>
            </a:r>
            <a:r>
              <a:rPr sz="2000" dirty="0">
                <a:solidFill>
                  <a:srgbClr val="0F86BA"/>
                </a:solidFill>
                <a:latin typeface="Myanmar Text"/>
                <a:cs typeface="Myanmar Text"/>
              </a:rPr>
              <a:t>it</a:t>
            </a:r>
            <a:r>
              <a:rPr sz="2000" spc="10" dirty="0">
                <a:solidFill>
                  <a:srgbClr val="0F86BA"/>
                </a:solidFill>
                <a:latin typeface="Myanmar Text"/>
                <a:cs typeface="Myanmar Text"/>
              </a:rPr>
              <a:t> </a:t>
            </a:r>
            <a:r>
              <a:rPr sz="2000" spc="-5" dirty="0">
                <a:solidFill>
                  <a:srgbClr val="0F86BA"/>
                </a:solidFill>
                <a:latin typeface="Myanmar Text"/>
                <a:cs typeface="Myanmar Text"/>
              </a:rPr>
              <a:t>made.</a:t>
            </a:r>
            <a:endParaRPr sz="2000">
              <a:latin typeface="Myanmar Text"/>
              <a:cs typeface="Myanmar Text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80645" rIns="0" bIns="0" rtlCol="0">
            <a:spAutoFit/>
          </a:bodyPr>
          <a:lstStyle/>
          <a:p>
            <a:pPr marL="6628765" marR="5080" algn="r">
              <a:lnSpc>
                <a:spcPct val="100000"/>
              </a:lnSpc>
              <a:spcBef>
                <a:spcPts val="635"/>
              </a:spcBef>
            </a:pPr>
            <a:r>
              <a:rPr spc="75" dirty="0"/>
              <a:t>Introduction </a:t>
            </a:r>
            <a:r>
              <a:rPr spc="65" dirty="0"/>
              <a:t>to Relational</a:t>
            </a:r>
            <a:r>
              <a:rPr spc="-325" dirty="0"/>
              <a:t> </a:t>
            </a:r>
            <a:r>
              <a:rPr spc="80" dirty="0"/>
              <a:t>Databases</a:t>
            </a:r>
          </a:p>
          <a:p>
            <a:pPr marL="6628765" marR="5080" algn="r">
              <a:lnSpc>
                <a:spcPct val="100000"/>
              </a:lnSpc>
              <a:spcBef>
                <a:spcPts val="489"/>
              </a:spcBef>
            </a:pPr>
            <a:r>
              <a:rPr sz="2000" b="0" spc="10" dirty="0">
                <a:solidFill>
                  <a:srgbClr val="BFBFBF"/>
                </a:solidFill>
                <a:latin typeface="Calibri"/>
                <a:cs typeface="Calibri"/>
              </a:rPr>
              <a:t>Rules Of</a:t>
            </a:r>
            <a:r>
              <a:rPr sz="2000" b="0" spc="-145" dirty="0">
                <a:solidFill>
                  <a:srgbClr val="BFBFBF"/>
                </a:solidFill>
                <a:latin typeface="Calibri"/>
                <a:cs typeface="Calibri"/>
              </a:rPr>
              <a:t> </a:t>
            </a:r>
            <a:r>
              <a:rPr sz="2000" b="0" spc="10" dirty="0">
                <a:solidFill>
                  <a:srgbClr val="BFBFBF"/>
                </a:solidFill>
                <a:latin typeface="Calibri"/>
                <a:cs typeface="Calibri"/>
              </a:rPr>
              <a:t>Structure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09016" y="1728215"/>
            <a:ext cx="4739640" cy="47365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6997700" y="1473226"/>
            <a:ext cx="5041900" cy="4855175"/>
          </a:xfrm>
          <a:prstGeom prst="rect">
            <a:avLst/>
          </a:prstGeom>
          <a:solidFill>
            <a:srgbClr val="076682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44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4400" dirty="0">
              <a:latin typeface="Times New Roman"/>
              <a:cs typeface="Times New Roman"/>
            </a:endParaRPr>
          </a:p>
          <a:p>
            <a:pPr marL="1181100" marR="849630" indent="-852805">
              <a:lnSpc>
                <a:spcPts val="3910"/>
              </a:lnSpc>
              <a:spcBef>
                <a:spcPts val="3904"/>
              </a:spcBef>
            </a:pPr>
            <a:r>
              <a:rPr sz="3600" b="1" spc="15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3600" b="1" spc="100" dirty="0">
                <a:solidFill>
                  <a:srgbClr val="FFFFFF"/>
                </a:solidFill>
                <a:latin typeface="Calibri"/>
                <a:cs typeface="Calibri"/>
              </a:rPr>
              <a:t>true </a:t>
            </a:r>
            <a:r>
              <a:rPr sz="3600" b="1" spc="114" dirty="0">
                <a:solidFill>
                  <a:srgbClr val="FFFFFF"/>
                </a:solidFill>
                <a:latin typeface="Calibri"/>
                <a:cs typeface="Calibri"/>
              </a:rPr>
              <a:t>power</a:t>
            </a:r>
            <a:r>
              <a:rPr sz="3600" b="1" spc="-5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3600" b="1" spc="-5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600" b="1" spc="110" dirty="0">
                <a:solidFill>
                  <a:srgbClr val="FFFFFF"/>
                </a:solidFill>
                <a:latin typeface="Calibri"/>
                <a:cs typeface="Calibri"/>
              </a:rPr>
              <a:t>of  </a:t>
            </a:r>
            <a:r>
              <a:rPr sz="3600" b="1" spc="130" dirty="0">
                <a:solidFill>
                  <a:srgbClr val="FFFFFF"/>
                </a:solidFill>
                <a:latin typeface="Calibri"/>
                <a:cs typeface="Calibri"/>
              </a:rPr>
              <a:t>database</a:t>
            </a:r>
            <a:r>
              <a:rPr sz="3600" b="1" spc="-1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600" b="1" spc="420" dirty="0">
                <a:solidFill>
                  <a:srgbClr val="FFFFFF"/>
                </a:solidFill>
                <a:latin typeface="Calibri"/>
                <a:cs typeface="Calibri"/>
              </a:rPr>
              <a:t>is…</a:t>
            </a:r>
            <a:endParaRPr lang="en-US" sz="3600" b="1" spc="420" dirty="0">
              <a:solidFill>
                <a:srgbClr val="FFFFFF"/>
              </a:solidFill>
              <a:latin typeface="Calibri"/>
              <a:cs typeface="Calibri"/>
            </a:endParaRPr>
          </a:p>
          <a:p>
            <a:pPr marL="1181100" marR="849630" indent="-852805">
              <a:lnSpc>
                <a:spcPts val="3910"/>
              </a:lnSpc>
              <a:spcBef>
                <a:spcPts val="3904"/>
              </a:spcBef>
            </a:pPr>
            <a:endParaRPr lang="en-MY" sz="3600" b="1" spc="420" dirty="0">
              <a:solidFill>
                <a:srgbClr val="FFFFFF"/>
              </a:solidFill>
              <a:latin typeface="Calibri"/>
              <a:cs typeface="Calibri"/>
            </a:endParaRPr>
          </a:p>
          <a:p>
            <a:pPr marL="1181100" marR="849630" indent="-852805">
              <a:lnSpc>
                <a:spcPts val="3910"/>
              </a:lnSpc>
              <a:spcBef>
                <a:spcPts val="3904"/>
              </a:spcBef>
            </a:pPr>
            <a:endParaRPr lang="en-MY" sz="3600" b="1" spc="420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085377" y="1595437"/>
            <a:ext cx="3754120" cy="4938395"/>
          </a:xfrm>
          <a:custGeom>
            <a:avLst/>
            <a:gdLst/>
            <a:ahLst/>
            <a:cxnLst/>
            <a:rect l="l" t="t" r="r" b="b"/>
            <a:pathLst>
              <a:path w="3754120" h="4938395">
                <a:moveTo>
                  <a:pt x="0" y="0"/>
                </a:moveTo>
                <a:lnTo>
                  <a:pt x="3753820" y="0"/>
                </a:lnTo>
                <a:lnTo>
                  <a:pt x="3753820" y="4938002"/>
                </a:lnTo>
                <a:lnTo>
                  <a:pt x="0" y="4938002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083295" y="1679447"/>
            <a:ext cx="3706367" cy="48554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80645" rIns="0" bIns="0" rtlCol="0">
            <a:spAutoFit/>
          </a:bodyPr>
          <a:lstStyle/>
          <a:p>
            <a:pPr marL="6628765" marR="5080" algn="r">
              <a:lnSpc>
                <a:spcPct val="100000"/>
              </a:lnSpc>
              <a:spcBef>
                <a:spcPts val="635"/>
              </a:spcBef>
            </a:pPr>
            <a:r>
              <a:rPr spc="75" dirty="0"/>
              <a:t>Introduction </a:t>
            </a:r>
            <a:r>
              <a:rPr spc="65" dirty="0"/>
              <a:t>to Relational</a:t>
            </a:r>
            <a:r>
              <a:rPr spc="-325" dirty="0"/>
              <a:t> </a:t>
            </a:r>
            <a:r>
              <a:rPr spc="80" dirty="0"/>
              <a:t>Databases</a:t>
            </a:r>
          </a:p>
          <a:p>
            <a:pPr marL="6628765" marR="5080" algn="r">
              <a:lnSpc>
                <a:spcPct val="100000"/>
              </a:lnSpc>
              <a:spcBef>
                <a:spcPts val="489"/>
              </a:spcBef>
            </a:pPr>
            <a:r>
              <a:rPr sz="2000" b="0" spc="10" dirty="0">
                <a:solidFill>
                  <a:srgbClr val="BFBFBF"/>
                </a:solidFill>
                <a:latin typeface="Calibri"/>
                <a:cs typeface="Calibri"/>
              </a:rPr>
              <a:t>Rules Of</a:t>
            </a:r>
            <a:r>
              <a:rPr sz="2000" b="0" spc="-145" dirty="0">
                <a:solidFill>
                  <a:srgbClr val="BFBFBF"/>
                </a:solidFill>
                <a:latin typeface="Calibri"/>
                <a:cs typeface="Calibri"/>
              </a:rPr>
              <a:t> </a:t>
            </a:r>
            <a:r>
              <a:rPr sz="2000" b="0" spc="10" dirty="0">
                <a:solidFill>
                  <a:srgbClr val="BFBFBF"/>
                </a:solidFill>
                <a:latin typeface="Calibri"/>
                <a:cs typeface="Calibri"/>
              </a:rPr>
              <a:t>Structure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433915" y="3501644"/>
            <a:ext cx="175641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60" dirty="0">
                <a:solidFill>
                  <a:srgbClr val="0F86BA"/>
                </a:solidFill>
                <a:latin typeface="Calibri"/>
                <a:cs typeface="Calibri"/>
              </a:rPr>
              <a:t>I</a:t>
            </a:r>
            <a:r>
              <a:rPr sz="3600" b="1" spc="175" dirty="0">
                <a:solidFill>
                  <a:srgbClr val="0F86BA"/>
                </a:solidFill>
                <a:latin typeface="Calibri"/>
                <a:cs typeface="Calibri"/>
              </a:rPr>
              <a:t>n</a:t>
            </a:r>
            <a:r>
              <a:rPr sz="3600" b="1" spc="200" dirty="0">
                <a:solidFill>
                  <a:srgbClr val="0F86BA"/>
                </a:solidFill>
                <a:latin typeface="Calibri"/>
                <a:cs typeface="Calibri"/>
              </a:rPr>
              <a:t>v</a:t>
            </a:r>
            <a:r>
              <a:rPr sz="3600" b="1" spc="100" dirty="0">
                <a:solidFill>
                  <a:srgbClr val="0F86BA"/>
                </a:solidFill>
                <a:latin typeface="Calibri"/>
                <a:cs typeface="Calibri"/>
              </a:rPr>
              <a:t>i</a:t>
            </a:r>
            <a:r>
              <a:rPr sz="3600" b="1" spc="110" dirty="0">
                <a:solidFill>
                  <a:srgbClr val="0F86BA"/>
                </a:solidFill>
                <a:latin typeface="Calibri"/>
                <a:cs typeface="Calibri"/>
              </a:rPr>
              <a:t>si</a:t>
            </a:r>
            <a:r>
              <a:rPr sz="3600" b="1" spc="215" dirty="0">
                <a:solidFill>
                  <a:srgbClr val="0F86BA"/>
                </a:solidFill>
                <a:latin typeface="Calibri"/>
                <a:cs typeface="Calibri"/>
              </a:rPr>
              <a:t>b</a:t>
            </a:r>
            <a:r>
              <a:rPr sz="3600" b="1" spc="100" dirty="0">
                <a:solidFill>
                  <a:srgbClr val="0F86BA"/>
                </a:solidFill>
                <a:latin typeface="Calibri"/>
                <a:cs typeface="Calibri"/>
              </a:rPr>
              <a:t>l</a:t>
            </a:r>
            <a:r>
              <a:rPr sz="3600" b="1" spc="85" dirty="0">
                <a:solidFill>
                  <a:srgbClr val="0F86BA"/>
                </a:solidFill>
                <a:latin typeface="Calibri"/>
                <a:cs typeface="Calibri"/>
              </a:rPr>
              <a:t>e</a:t>
            </a:r>
            <a:endParaRPr sz="3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40012" y="3093211"/>
            <a:ext cx="691388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125" dirty="0"/>
              <a:t>Introduction</a:t>
            </a:r>
            <a:r>
              <a:rPr sz="3600" spc="-100" dirty="0"/>
              <a:t> </a:t>
            </a:r>
            <a:r>
              <a:rPr sz="3600" spc="105" dirty="0"/>
              <a:t>to</a:t>
            </a:r>
            <a:r>
              <a:rPr sz="3600" spc="-100" dirty="0"/>
              <a:t> </a:t>
            </a:r>
            <a:r>
              <a:rPr sz="3600" spc="130" dirty="0"/>
              <a:t>DBMS</a:t>
            </a:r>
            <a:r>
              <a:rPr sz="3600" spc="-95" dirty="0"/>
              <a:t> </a:t>
            </a:r>
            <a:r>
              <a:rPr sz="3600" spc="170" dirty="0"/>
              <a:t>and</a:t>
            </a:r>
            <a:r>
              <a:rPr sz="3600" spc="-95" dirty="0"/>
              <a:t> </a:t>
            </a:r>
            <a:r>
              <a:rPr sz="3600" spc="125" dirty="0"/>
              <a:t>RDBMS</a:t>
            </a:r>
            <a:endParaRPr sz="36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806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35"/>
              </a:spcBef>
            </a:pPr>
            <a:r>
              <a:rPr spc="75" dirty="0"/>
              <a:t>Introduction </a:t>
            </a:r>
            <a:r>
              <a:rPr spc="65" dirty="0"/>
              <a:t>to Relational</a:t>
            </a:r>
            <a:r>
              <a:rPr spc="-325" dirty="0"/>
              <a:t> </a:t>
            </a:r>
            <a:r>
              <a:rPr spc="80" dirty="0"/>
              <a:t>Databases</a:t>
            </a:r>
          </a:p>
          <a:p>
            <a:pPr marR="5080" algn="r">
              <a:lnSpc>
                <a:spcPct val="100000"/>
              </a:lnSpc>
              <a:spcBef>
                <a:spcPts val="489"/>
              </a:spcBef>
            </a:pPr>
            <a:r>
              <a:rPr sz="2000" b="0" spc="55" dirty="0">
                <a:solidFill>
                  <a:srgbClr val="BFBFBF"/>
                </a:solidFill>
                <a:latin typeface="Calibri"/>
                <a:cs typeface="Calibri"/>
              </a:rPr>
              <a:t>D</a:t>
            </a:r>
            <a:r>
              <a:rPr sz="2000" b="0" spc="45" dirty="0">
                <a:solidFill>
                  <a:srgbClr val="BFBFBF"/>
                </a:solidFill>
                <a:latin typeface="Calibri"/>
                <a:cs typeface="Calibri"/>
              </a:rPr>
              <a:t>B</a:t>
            </a:r>
            <a:r>
              <a:rPr sz="2000" b="0" spc="-105" dirty="0">
                <a:solidFill>
                  <a:srgbClr val="BFBFBF"/>
                </a:solidFill>
                <a:latin typeface="Calibri"/>
                <a:cs typeface="Calibri"/>
              </a:rPr>
              <a:t>M</a:t>
            </a:r>
            <a:r>
              <a:rPr sz="2000" b="0" spc="65" dirty="0">
                <a:solidFill>
                  <a:srgbClr val="BFBFBF"/>
                </a:solidFill>
                <a:latin typeface="Calibri"/>
                <a:cs typeface="Calibri"/>
              </a:rPr>
              <a:t>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1384566"/>
            <a:ext cx="12192000" cy="845185"/>
          </a:xfrm>
          <a:custGeom>
            <a:avLst/>
            <a:gdLst/>
            <a:ahLst/>
            <a:cxnLst/>
            <a:rect l="l" t="t" r="r" b="b"/>
            <a:pathLst>
              <a:path w="12192000" h="845185">
                <a:moveTo>
                  <a:pt x="0" y="0"/>
                </a:moveTo>
                <a:lnTo>
                  <a:pt x="12192000" y="0"/>
                </a:lnTo>
                <a:lnTo>
                  <a:pt x="12192000" y="844600"/>
                </a:lnTo>
                <a:lnTo>
                  <a:pt x="0" y="844600"/>
                </a:lnTo>
                <a:lnTo>
                  <a:pt x="0" y="0"/>
                </a:lnTo>
                <a:close/>
              </a:path>
            </a:pathLst>
          </a:custGeom>
          <a:solidFill>
            <a:srgbClr val="0766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79512" y="1449324"/>
            <a:ext cx="940562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b="1" dirty="0">
                <a:solidFill>
                  <a:srgbClr val="FFFFFF"/>
                </a:solidFill>
                <a:latin typeface="Myanmar Text"/>
                <a:cs typeface="Myanmar Text"/>
              </a:rPr>
              <a:t>DATABASE </a:t>
            </a:r>
            <a:r>
              <a:rPr sz="4400" b="1" spc="-5" dirty="0">
                <a:solidFill>
                  <a:srgbClr val="FFFFFF"/>
                </a:solidFill>
                <a:latin typeface="Myanmar Text"/>
                <a:cs typeface="Myanmar Text"/>
              </a:rPr>
              <a:t>MANAGEMENT</a:t>
            </a:r>
            <a:r>
              <a:rPr sz="4400" b="1" spc="-50" dirty="0">
                <a:solidFill>
                  <a:srgbClr val="FFFFFF"/>
                </a:solidFill>
                <a:latin typeface="Myanmar Text"/>
                <a:cs typeface="Myanmar Text"/>
              </a:rPr>
              <a:t> </a:t>
            </a:r>
            <a:r>
              <a:rPr sz="4400" b="1" spc="-5" dirty="0">
                <a:solidFill>
                  <a:srgbClr val="FFFFFF"/>
                </a:solidFill>
                <a:latin typeface="Myanmar Text"/>
                <a:cs typeface="Myanmar Text"/>
              </a:rPr>
              <a:t>SYSTEM</a:t>
            </a:r>
            <a:endParaRPr sz="4400">
              <a:latin typeface="Myanmar Text"/>
              <a:cs typeface="Myanmar Text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20350" y="2835763"/>
            <a:ext cx="5277200" cy="32136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92100" y="2692138"/>
            <a:ext cx="5765800" cy="3531235"/>
          </a:xfrm>
          <a:custGeom>
            <a:avLst/>
            <a:gdLst/>
            <a:ahLst/>
            <a:cxnLst/>
            <a:rect l="l" t="t" r="r" b="b"/>
            <a:pathLst>
              <a:path w="5765800" h="3531235">
                <a:moveTo>
                  <a:pt x="0" y="0"/>
                </a:moveTo>
                <a:lnTo>
                  <a:pt x="5765800" y="0"/>
                </a:lnTo>
                <a:lnTo>
                  <a:pt x="5765800" y="3530861"/>
                </a:lnTo>
                <a:lnTo>
                  <a:pt x="0" y="3530861"/>
                </a:lnTo>
                <a:lnTo>
                  <a:pt x="0" y="0"/>
                </a:lnTo>
                <a:close/>
              </a:path>
            </a:pathLst>
          </a:custGeom>
          <a:ln w="28575">
            <a:solidFill>
              <a:srgbClr val="07668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E941E16-AFF3-4AA6-AB78-5E32D6B273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9899" y="2364968"/>
            <a:ext cx="5378701" cy="3858405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73863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75" dirty="0"/>
              <a:t>Introduction </a:t>
            </a:r>
            <a:r>
              <a:rPr spc="65" dirty="0"/>
              <a:t>to Relational</a:t>
            </a:r>
            <a:r>
              <a:rPr spc="-320" dirty="0"/>
              <a:t> </a:t>
            </a:r>
            <a:r>
              <a:rPr spc="80" dirty="0"/>
              <a:t>Databases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775096" y="915923"/>
            <a:ext cx="5933440" cy="5582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100"/>
              </a:spcBef>
            </a:pPr>
            <a:r>
              <a:rPr sz="2000" spc="55" dirty="0">
                <a:solidFill>
                  <a:srgbClr val="BFBFBF"/>
                </a:solidFill>
                <a:latin typeface="Calibri"/>
                <a:cs typeface="Calibri"/>
              </a:rPr>
              <a:t>D</a:t>
            </a:r>
            <a:r>
              <a:rPr sz="2000" spc="45" dirty="0">
                <a:solidFill>
                  <a:srgbClr val="BFBFBF"/>
                </a:solidFill>
                <a:latin typeface="Calibri"/>
                <a:cs typeface="Calibri"/>
              </a:rPr>
              <a:t>B</a:t>
            </a:r>
            <a:r>
              <a:rPr sz="2000" spc="-105" dirty="0">
                <a:solidFill>
                  <a:srgbClr val="BFBFBF"/>
                </a:solidFill>
                <a:latin typeface="Calibri"/>
                <a:cs typeface="Calibri"/>
              </a:rPr>
              <a:t>M</a:t>
            </a:r>
            <a:r>
              <a:rPr sz="2000" spc="65" dirty="0">
                <a:solidFill>
                  <a:srgbClr val="BFBFBF"/>
                </a:solidFill>
                <a:latin typeface="Calibri"/>
                <a:cs typeface="Calibri"/>
              </a:rPr>
              <a:t>S</a:t>
            </a:r>
            <a:endParaRPr sz="2000" dirty="0">
              <a:latin typeface="Calibri"/>
              <a:cs typeface="Calibri"/>
            </a:endParaRPr>
          </a:p>
          <a:p>
            <a:pPr marL="241300" marR="16510" indent="-228600" algn="just">
              <a:lnSpc>
                <a:spcPct val="90600"/>
              </a:lnSpc>
              <a:spcBef>
                <a:spcPts val="1795"/>
              </a:spcBef>
              <a:buFont typeface="Wingdings"/>
              <a:buChar char=""/>
              <a:tabLst>
                <a:tab pos="241300" algn="l"/>
              </a:tabLst>
            </a:pPr>
            <a:r>
              <a:rPr sz="1800" spc="-10" dirty="0">
                <a:solidFill>
                  <a:srgbClr val="0F86BA"/>
                </a:solidFill>
                <a:latin typeface="Myanmar Text"/>
                <a:cs typeface="Myanmar Text"/>
              </a:rPr>
              <a:t>The </a:t>
            </a:r>
            <a:r>
              <a:rPr sz="1800" spc="-5" dirty="0">
                <a:solidFill>
                  <a:srgbClr val="0F86BA"/>
                </a:solidFill>
                <a:latin typeface="Myanmar Text"/>
                <a:cs typeface="Myanmar Text"/>
              </a:rPr>
              <a:t>database management system </a:t>
            </a:r>
            <a:r>
              <a:rPr sz="1800" dirty="0">
                <a:solidFill>
                  <a:srgbClr val="0F86BA"/>
                </a:solidFill>
                <a:latin typeface="Myanmar Text"/>
                <a:cs typeface="Myanmar Text"/>
              </a:rPr>
              <a:t>is </a:t>
            </a:r>
            <a:r>
              <a:rPr sz="1800" spc="-5" dirty="0">
                <a:solidFill>
                  <a:srgbClr val="0F86BA"/>
                </a:solidFill>
                <a:latin typeface="Myanmar Text"/>
                <a:cs typeface="Myanmar Text"/>
              </a:rPr>
              <a:t>the program or  the set of programs that </a:t>
            </a:r>
            <a:r>
              <a:rPr sz="1800" spc="-10" dirty="0">
                <a:solidFill>
                  <a:srgbClr val="0F86BA"/>
                </a:solidFill>
                <a:latin typeface="Myanmar Text"/>
                <a:cs typeface="Myanmar Text"/>
              </a:rPr>
              <a:t>surround </a:t>
            </a:r>
            <a:r>
              <a:rPr sz="1800" spc="-5" dirty="0">
                <a:solidFill>
                  <a:srgbClr val="0F86BA"/>
                </a:solidFill>
                <a:latin typeface="Myanmar Text"/>
                <a:cs typeface="Myanmar Text"/>
              </a:rPr>
              <a:t>and manage our  database (s) </a:t>
            </a:r>
            <a:r>
              <a:rPr sz="1800" dirty="0">
                <a:solidFill>
                  <a:srgbClr val="0F86BA"/>
                </a:solidFill>
                <a:latin typeface="Myanmar Text"/>
                <a:cs typeface="Myanmar Text"/>
              </a:rPr>
              <a:t>to </a:t>
            </a:r>
            <a:r>
              <a:rPr sz="1800" spc="-5" dirty="0">
                <a:solidFill>
                  <a:srgbClr val="0F86BA"/>
                </a:solidFill>
                <a:latin typeface="Myanmar Text"/>
                <a:cs typeface="Myanmar Text"/>
              </a:rPr>
              <a:t>make sure your rules are</a:t>
            </a:r>
            <a:r>
              <a:rPr sz="1800" spc="-75" dirty="0">
                <a:solidFill>
                  <a:srgbClr val="0F86BA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0F86BA"/>
                </a:solidFill>
                <a:latin typeface="Myanmar Text"/>
                <a:cs typeface="Myanmar Text"/>
              </a:rPr>
              <a:t>applied.</a:t>
            </a:r>
            <a:endParaRPr sz="1800" dirty="0">
              <a:latin typeface="Myanmar Text"/>
              <a:cs typeface="Myanmar Text"/>
            </a:endParaRPr>
          </a:p>
          <a:p>
            <a:pPr marL="241300" marR="15875" indent="-228600" algn="just">
              <a:lnSpc>
                <a:spcPts val="1900"/>
              </a:lnSpc>
              <a:spcBef>
                <a:spcPts val="1120"/>
              </a:spcBef>
              <a:buFont typeface="Wingdings"/>
              <a:buChar char=""/>
              <a:tabLst>
                <a:tab pos="241300" algn="l"/>
              </a:tabLst>
            </a:pPr>
            <a:r>
              <a:rPr sz="1800" spc="-5" dirty="0">
                <a:solidFill>
                  <a:srgbClr val="0F86BA"/>
                </a:solidFill>
                <a:latin typeface="Myanmar Text"/>
                <a:cs typeface="Myanmar Text"/>
              </a:rPr>
              <a:t>One </a:t>
            </a:r>
            <a:r>
              <a:rPr sz="1800" dirty="0">
                <a:solidFill>
                  <a:srgbClr val="0F86BA"/>
                </a:solidFill>
                <a:latin typeface="Myanmar Text"/>
                <a:cs typeface="Myanmar Text"/>
              </a:rPr>
              <a:t>DBMS can </a:t>
            </a:r>
            <a:r>
              <a:rPr sz="1800" spc="-5" dirty="0">
                <a:solidFill>
                  <a:srgbClr val="0F86BA"/>
                </a:solidFill>
                <a:latin typeface="Myanmar Text"/>
                <a:cs typeface="Myanmar Text"/>
              </a:rPr>
              <a:t>manage many different databases, each  one separated from the</a:t>
            </a:r>
            <a:r>
              <a:rPr sz="1800" spc="-30" dirty="0">
                <a:solidFill>
                  <a:srgbClr val="0F86BA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0F86BA"/>
                </a:solidFill>
                <a:latin typeface="Myanmar Text"/>
                <a:cs typeface="Myanmar Text"/>
              </a:rPr>
              <a:t>others.</a:t>
            </a:r>
            <a:endParaRPr sz="1800" dirty="0">
              <a:latin typeface="Myanmar Text"/>
              <a:cs typeface="Myanmar Text"/>
            </a:endParaRPr>
          </a:p>
          <a:p>
            <a:pPr marL="241300" marR="16510" indent="-228600" algn="just">
              <a:lnSpc>
                <a:spcPct val="89600"/>
              </a:lnSpc>
              <a:spcBef>
                <a:spcPts val="1040"/>
              </a:spcBef>
              <a:buFont typeface="Wingdings"/>
              <a:buChar char=""/>
              <a:tabLst>
                <a:tab pos="241300" algn="l"/>
              </a:tabLst>
            </a:pPr>
            <a:r>
              <a:rPr sz="1800" spc="-5" dirty="0">
                <a:solidFill>
                  <a:srgbClr val="0F86BA"/>
                </a:solidFill>
                <a:latin typeface="Myanmar Text"/>
                <a:cs typeface="Myanmar Text"/>
              </a:rPr>
              <a:t>In the perfect world, you might imagine that an   organization would have just one database that  contains every scrap of information that </a:t>
            </a:r>
            <a:r>
              <a:rPr sz="1800" dirty="0">
                <a:solidFill>
                  <a:srgbClr val="0F86BA"/>
                </a:solidFill>
                <a:latin typeface="Myanmar Text"/>
                <a:cs typeface="Myanmar Text"/>
              </a:rPr>
              <a:t>is </a:t>
            </a:r>
            <a:r>
              <a:rPr sz="1800" spc="-5" dirty="0">
                <a:solidFill>
                  <a:srgbClr val="0F86BA"/>
                </a:solidFill>
                <a:latin typeface="Myanmar Text"/>
                <a:cs typeface="Myanmar Text"/>
              </a:rPr>
              <a:t>important for  that</a:t>
            </a:r>
            <a:r>
              <a:rPr sz="1800" spc="-10" dirty="0">
                <a:solidFill>
                  <a:srgbClr val="0F86BA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0F86BA"/>
                </a:solidFill>
                <a:latin typeface="Myanmar Text"/>
                <a:cs typeface="Myanmar Text"/>
              </a:rPr>
              <a:t>company.</a:t>
            </a:r>
            <a:endParaRPr sz="1800" dirty="0">
              <a:latin typeface="Myanmar Text"/>
              <a:cs typeface="Myanmar Text"/>
            </a:endParaRPr>
          </a:p>
          <a:p>
            <a:pPr marL="241300" marR="16510" indent="-228600" algn="just">
              <a:lnSpc>
                <a:spcPts val="1989"/>
              </a:lnSpc>
              <a:spcBef>
                <a:spcPts val="950"/>
              </a:spcBef>
              <a:buFont typeface="Wingdings"/>
              <a:buChar char=""/>
              <a:tabLst>
                <a:tab pos="241300" algn="l"/>
              </a:tabLst>
            </a:pPr>
            <a:r>
              <a:rPr sz="1800" spc="-5" dirty="0">
                <a:solidFill>
                  <a:srgbClr val="0F86BA"/>
                </a:solidFill>
                <a:latin typeface="Myanmar Text"/>
                <a:cs typeface="Myanmar Text"/>
              </a:rPr>
              <a:t>In practice, it’s very common </a:t>
            </a:r>
            <a:r>
              <a:rPr sz="1800" dirty="0">
                <a:solidFill>
                  <a:srgbClr val="0F86BA"/>
                </a:solidFill>
                <a:latin typeface="Myanmar Text"/>
                <a:cs typeface="Myanmar Text"/>
              </a:rPr>
              <a:t>to </a:t>
            </a:r>
            <a:r>
              <a:rPr sz="1800" spc="-5" dirty="0">
                <a:solidFill>
                  <a:srgbClr val="0F86BA"/>
                </a:solidFill>
                <a:latin typeface="Myanmar Text"/>
                <a:cs typeface="Myanmar Text"/>
              </a:rPr>
              <a:t>have multiple  databases.</a:t>
            </a:r>
            <a:endParaRPr sz="1800" dirty="0">
              <a:latin typeface="Myanmar Text"/>
              <a:cs typeface="Myanmar Text"/>
            </a:endParaRPr>
          </a:p>
          <a:p>
            <a:pPr marL="698500" marR="15875" lvl="1" indent="-228600" algn="just">
              <a:lnSpc>
                <a:spcPct val="91100"/>
              </a:lnSpc>
              <a:spcBef>
                <a:spcPts val="395"/>
              </a:spcBef>
              <a:buFont typeface="Wingdings"/>
              <a:buChar char=""/>
              <a:tabLst>
                <a:tab pos="698500" algn="l"/>
              </a:tabLst>
            </a:pPr>
            <a:r>
              <a:rPr sz="1800" spc="-5" dirty="0">
                <a:solidFill>
                  <a:srgbClr val="0F86BA"/>
                </a:solidFill>
                <a:latin typeface="Myanmar Text"/>
                <a:cs typeface="Myanmar Text"/>
              </a:rPr>
              <a:t>For example, </a:t>
            </a:r>
            <a:r>
              <a:rPr sz="1800" dirty="0">
                <a:solidFill>
                  <a:srgbClr val="0F86BA"/>
                </a:solidFill>
                <a:latin typeface="Myanmar Text"/>
                <a:cs typeface="Myanmar Text"/>
              </a:rPr>
              <a:t>a </a:t>
            </a:r>
            <a:r>
              <a:rPr sz="1800" spc="-5" dirty="0">
                <a:solidFill>
                  <a:srgbClr val="0F86BA"/>
                </a:solidFill>
                <a:latin typeface="Myanmar Text"/>
                <a:cs typeface="Myanmar Text"/>
              </a:rPr>
              <a:t>database that deals with your  costumers and their orders information might </a:t>
            </a:r>
            <a:r>
              <a:rPr sz="1800" dirty="0">
                <a:solidFill>
                  <a:srgbClr val="0F86BA"/>
                </a:solidFill>
                <a:latin typeface="Myanmar Text"/>
                <a:cs typeface="Myanmar Text"/>
              </a:rPr>
              <a:t>be  </a:t>
            </a:r>
            <a:r>
              <a:rPr sz="1800" spc="-5" dirty="0">
                <a:solidFill>
                  <a:srgbClr val="0F86BA"/>
                </a:solidFill>
                <a:latin typeface="Myanmar Text"/>
                <a:cs typeface="Myanmar Text"/>
              </a:rPr>
              <a:t>completely independent from your database that  deals with human resources</a:t>
            </a:r>
            <a:r>
              <a:rPr sz="1800" spc="-45" dirty="0">
                <a:solidFill>
                  <a:srgbClr val="0F86BA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0F86BA"/>
                </a:solidFill>
                <a:latin typeface="Myanmar Text"/>
                <a:cs typeface="Myanmar Text"/>
              </a:rPr>
              <a:t>information.</a:t>
            </a:r>
            <a:endParaRPr sz="1800" dirty="0">
              <a:latin typeface="Myanmar Text"/>
              <a:cs typeface="Myanmar Text"/>
            </a:endParaRPr>
          </a:p>
          <a:p>
            <a:pPr marL="241300" marR="16510" indent="-228600" algn="just">
              <a:lnSpc>
                <a:spcPct val="90000"/>
              </a:lnSpc>
              <a:spcBef>
                <a:spcPts val="960"/>
              </a:spcBef>
              <a:buFont typeface="Wingdings"/>
              <a:buChar char=""/>
              <a:tabLst>
                <a:tab pos="241300" algn="l"/>
              </a:tabLst>
            </a:pPr>
            <a:r>
              <a:rPr sz="1800" spc="-5" dirty="0">
                <a:solidFill>
                  <a:srgbClr val="0F86BA"/>
                </a:solidFill>
                <a:latin typeface="Myanmar Text"/>
                <a:cs typeface="Myanmar Text"/>
              </a:rPr>
              <a:t>Also, </a:t>
            </a:r>
            <a:r>
              <a:rPr sz="1800" dirty="0">
                <a:solidFill>
                  <a:srgbClr val="0F86BA"/>
                </a:solidFill>
                <a:latin typeface="Myanmar Text"/>
                <a:cs typeface="Myanmar Text"/>
              </a:rPr>
              <a:t>a </a:t>
            </a:r>
            <a:r>
              <a:rPr sz="1800" spc="-5" dirty="0">
                <a:solidFill>
                  <a:srgbClr val="0F86BA"/>
                </a:solidFill>
                <a:latin typeface="Myanmar Text"/>
                <a:cs typeface="Myanmar Text"/>
              </a:rPr>
              <a:t>company may use more than one </a:t>
            </a:r>
            <a:r>
              <a:rPr sz="1800" dirty="0">
                <a:solidFill>
                  <a:srgbClr val="0F86BA"/>
                </a:solidFill>
                <a:latin typeface="Myanmar Text"/>
                <a:cs typeface="Myanmar Text"/>
              </a:rPr>
              <a:t>DBMS, </a:t>
            </a:r>
            <a:r>
              <a:rPr sz="1800" spc="-5" dirty="0">
                <a:solidFill>
                  <a:srgbClr val="0F86BA"/>
                </a:solidFill>
                <a:latin typeface="Myanmar Text"/>
                <a:cs typeface="Myanmar Text"/>
              </a:rPr>
              <a:t>for  example, they may use </a:t>
            </a:r>
            <a:r>
              <a:rPr sz="1800" dirty="0">
                <a:solidFill>
                  <a:srgbClr val="0F86BA"/>
                </a:solidFill>
                <a:latin typeface="Myanmar Text"/>
                <a:cs typeface="Myanmar Text"/>
              </a:rPr>
              <a:t>Oracle </a:t>
            </a:r>
            <a:r>
              <a:rPr sz="1800" spc="-5" dirty="0">
                <a:solidFill>
                  <a:srgbClr val="0F86BA"/>
                </a:solidFill>
                <a:latin typeface="Myanmar Text"/>
                <a:cs typeface="Myanmar Text"/>
              </a:rPr>
              <a:t>and </a:t>
            </a:r>
            <a:r>
              <a:rPr sz="1800" dirty="0">
                <a:solidFill>
                  <a:srgbClr val="0F86BA"/>
                </a:solidFill>
                <a:latin typeface="Myanmar Text"/>
                <a:cs typeface="Myanmar Text"/>
              </a:rPr>
              <a:t>SQL </a:t>
            </a:r>
            <a:r>
              <a:rPr sz="1800" spc="-5" dirty="0">
                <a:solidFill>
                  <a:srgbClr val="0F86BA"/>
                </a:solidFill>
                <a:latin typeface="Myanmar Text"/>
                <a:cs typeface="Myanmar Text"/>
              </a:rPr>
              <a:t>server, or even  </a:t>
            </a:r>
            <a:r>
              <a:rPr sz="1800" dirty="0">
                <a:solidFill>
                  <a:srgbClr val="0F86BA"/>
                </a:solidFill>
                <a:latin typeface="Myanmar Text"/>
                <a:cs typeface="Myanmar Text"/>
              </a:rPr>
              <a:t>MySQL </a:t>
            </a:r>
            <a:r>
              <a:rPr sz="1800" spc="-5" dirty="0">
                <a:solidFill>
                  <a:srgbClr val="0F86BA"/>
                </a:solidFill>
                <a:latin typeface="Myanmar Text"/>
                <a:cs typeface="Myanmar Text"/>
              </a:rPr>
              <a:t>besides each</a:t>
            </a:r>
            <a:r>
              <a:rPr sz="1800" spc="-25" dirty="0">
                <a:solidFill>
                  <a:srgbClr val="0F86BA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0F86BA"/>
                </a:solidFill>
                <a:latin typeface="Myanmar Text"/>
                <a:cs typeface="Myanmar Text"/>
              </a:rPr>
              <a:t>others.</a:t>
            </a:r>
            <a:endParaRPr sz="1800" dirty="0">
              <a:latin typeface="Myanmar Text"/>
              <a:cs typeface="Myanmar Text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06424" y="1804415"/>
            <a:ext cx="2941320" cy="43007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98239" y="1996084"/>
            <a:ext cx="2558464" cy="39160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806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35"/>
              </a:spcBef>
            </a:pPr>
            <a:r>
              <a:rPr spc="75" dirty="0"/>
              <a:t>Introduction </a:t>
            </a:r>
            <a:r>
              <a:rPr spc="65" dirty="0"/>
              <a:t>to Relational</a:t>
            </a:r>
            <a:r>
              <a:rPr spc="-325" dirty="0"/>
              <a:t> </a:t>
            </a:r>
            <a:r>
              <a:rPr spc="80" dirty="0"/>
              <a:t>Databases</a:t>
            </a:r>
          </a:p>
          <a:p>
            <a:pPr marL="3006090">
              <a:lnSpc>
                <a:spcPct val="100000"/>
              </a:lnSpc>
              <a:spcBef>
                <a:spcPts val="489"/>
              </a:spcBef>
            </a:pPr>
            <a:r>
              <a:rPr sz="2000" b="0" spc="30" dirty="0">
                <a:solidFill>
                  <a:srgbClr val="BFBFBF"/>
                </a:solidFill>
                <a:latin typeface="Calibri"/>
                <a:cs typeface="Calibri"/>
              </a:rPr>
              <a:t>Types </a:t>
            </a:r>
            <a:r>
              <a:rPr sz="2000" b="0" spc="5" dirty="0">
                <a:solidFill>
                  <a:srgbClr val="BFBFBF"/>
                </a:solidFill>
                <a:latin typeface="Calibri"/>
                <a:cs typeface="Calibri"/>
              </a:rPr>
              <a:t>of</a:t>
            </a:r>
            <a:r>
              <a:rPr sz="2000" b="0" spc="-175" dirty="0">
                <a:solidFill>
                  <a:srgbClr val="BFBFBF"/>
                </a:solidFill>
                <a:latin typeface="Calibri"/>
                <a:cs typeface="Calibri"/>
              </a:rPr>
              <a:t> </a:t>
            </a:r>
            <a:r>
              <a:rPr sz="2000" b="0" spc="15" dirty="0">
                <a:solidFill>
                  <a:srgbClr val="BFBFBF"/>
                </a:solidFill>
                <a:latin typeface="Calibri"/>
                <a:cs typeface="Calibri"/>
              </a:rPr>
              <a:t>DBMS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82132" y="1449324"/>
            <a:ext cx="10728325" cy="4324350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290"/>
              </a:spcBef>
              <a:buFont typeface="Wingdings"/>
              <a:buChar char=""/>
              <a:tabLst>
                <a:tab pos="241300" algn="l"/>
              </a:tabLst>
            </a:pPr>
            <a:r>
              <a:rPr sz="2000" spc="-5" dirty="0">
                <a:solidFill>
                  <a:srgbClr val="0F86BA"/>
                </a:solidFill>
                <a:latin typeface="Myanmar Text"/>
                <a:cs typeface="Myanmar Text"/>
              </a:rPr>
              <a:t>Many DBMSs are fall </a:t>
            </a:r>
            <a:r>
              <a:rPr sz="2000" dirty="0">
                <a:solidFill>
                  <a:srgbClr val="0F86BA"/>
                </a:solidFill>
                <a:latin typeface="Myanmar Text"/>
                <a:cs typeface="Myanmar Text"/>
              </a:rPr>
              <a:t>into </a:t>
            </a:r>
            <a:r>
              <a:rPr sz="2000" spc="-5" dirty="0">
                <a:solidFill>
                  <a:srgbClr val="0F86BA"/>
                </a:solidFill>
                <a:latin typeface="Myanmar Text"/>
                <a:cs typeface="Myanmar Text"/>
              </a:rPr>
              <a:t>Relational</a:t>
            </a:r>
            <a:r>
              <a:rPr sz="2000" spc="25" dirty="0">
                <a:solidFill>
                  <a:srgbClr val="0F86BA"/>
                </a:solidFill>
                <a:latin typeface="Myanmar Text"/>
                <a:cs typeface="Myanmar Text"/>
              </a:rPr>
              <a:t> </a:t>
            </a:r>
            <a:r>
              <a:rPr sz="2000" spc="-5" dirty="0">
                <a:solidFill>
                  <a:srgbClr val="0F86BA"/>
                </a:solidFill>
                <a:latin typeface="Myanmar Text"/>
                <a:cs typeface="Myanmar Text"/>
              </a:rPr>
              <a:t>DBMS.</a:t>
            </a:r>
            <a:endParaRPr sz="2000">
              <a:latin typeface="Myanmar Text"/>
              <a:cs typeface="Myanmar Text"/>
            </a:endParaRPr>
          </a:p>
          <a:p>
            <a:pPr marL="698500" lvl="1" indent="-228600">
              <a:lnSpc>
                <a:spcPct val="100000"/>
              </a:lnSpc>
              <a:spcBef>
                <a:spcPts val="190"/>
              </a:spcBef>
              <a:buFont typeface="Wingdings"/>
              <a:buChar char=""/>
              <a:tabLst>
                <a:tab pos="698500" algn="l"/>
              </a:tabLst>
            </a:pPr>
            <a:r>
              <a:rPr sz="2000" spc="-5" dirty="0">
                <a:solidFill>
                  <a:srgbClr val="0F86BA"/>
                </a:solidFill>
                <a:latin typeface="Myanmar Text"/>
                <a:cs typeface="Myanmar Text"/>
              </a:rPr>
              <a:t>Oracle, </a:t>
            </a:r>
            <a:r>
              <a:rPr sz="2000" dirty="0">
                <a:solidFill>
                  <a:srgbClr val="0F86BA"/>
                </a:solidFill>
                <a:latin typeface="Myanmar Text"/>
                <a:cs typeface="Myanmar Text"/>
              </a:rPr>
              <a:t>SQL Server, </a:t>
            </a:r>
            <a:r>
              <a:rPr sz="2000" spc="-5" dirty="0">
                <a:solidFill>
                  <a:srgbClr val="0F86BA"/>
                </a:solidFill>
                <a:latin typeface="Myanmar Text"/>
                <a:cs typeface="Myanmar Text"/>
              </a:rPr>
              <a:t>DB2, MySQL,</a:t>
            </a:r>
            <a:r>
              <a:rPr sz="2000" spc="20" dirty="0">
                <a:solidFill>
                  <a:srgbClr val="0F86BA"/>
                </a:solidFill>
                <a:latin typeface="Myanmar Text"/>
                <a:cs typeface="Myanmar Text"/>
              </a:rPr>
              <a:t> </a:t>
            </a:r>
            <a:r>
              <a:rPr sz="2000" spc="-5" dirty="0">
                <a:solidFill>
                  <a:srgbClr val="0F86BA"/>
                </a:solidFill>
                <a:latin typeface="Myanmar Text"/>
                <a:cs typeface="Myanmar Text"/>
              </a:rPr>
              <a:t>etc.</a:t>
            </a:r>
            <a:endParaRPr sz="2000">
              <a:latin typeface="Myanmar Text"/>
              <a:cs typeface="Myanmar Text"/>
            </a:endParaRPr>
          </a:p>
          <a:p>
            <a:pPr lvl="1">
              <a:lnSpc>
                <a:spcPct val="100000"/>
              </a:lnSpc>
              <a:spcBef>
                <a:spcPts val="60"/>
              </a:spcBef>
              <a:buClr>
                <a:srgbClr val="0F86BA"/>
              </a:buClr>
              <a:buFont typeface="Wingdings"/>
              <a:buChar char=""/>
            </a:pPr>
            <a:endParaRPr sz="1800">
              <a:latin typeface="Myanmar Text"/>
              <a:cs typeface="Myanmar Text"/>
            </a:endParaRPr>
          </a:p>
          <a:p>
            <a:pPr marL="241300" indent="-228600">
              <a:lnSpc>
                <a:spcPct val="100000"/>
              </a:lnSpc>
              <a:buFont typeface="Wingdings"/>
              <a:buChar char=""/>
              <a:tabLst>
                <a:tab pos="241300" algn="l"/>
              </a:tabLst>
            </a:pPr>
            <a:r>
              <a:rPr sz="2000" spc="-5" dirty="0">
                <a:solidFill>
                  <a:srgbClr val="0F86BA"/>
                </a:solidFill>
                <a:latin typeface="Myanmar Text"/>
                <a:cs typeface="Myanmar Text"/>
              </a:rPr>
              <a:t>Other types </a:t>
            </a:r>
            <a:r>
              <a:rPr sz="2000" dirty="0">
                <a:solidFill>
                  <a:srgbClr val="0F86BA"/>
                </a:solidFill>
                <a:latin typeface="Myanmar Text"/>
                <a:cs typeface="Myanmar Text"/>
              </a:rPr>
              <a:t>of </a:t>
            </a:r>
            <a:r>
              <a:rPr sz="2000" spc="-5" dirty="0">
                <a:solidFill>
                  <a:srgbClr val="0F86BA"/>
                </a:solidFill>
                <a:latin typeface="Myanmar Text"/>
                <a:cs typeface="Myanmar Text"/>
              </a:rPr>
              <a:t>DBMSs</a:t>
            </a:r>
            <a:r>
              <a:rPr sz="2000" spc="15" dirty="0">
                <a:solidFill>
                  <a:srgbClr val="0F86BA"/>
                </a:solidFill>
                <a:latin typeface="Myanmar Text"/>
                <a:cs typeface="Myanmar Text"/>
              </a:rPr>
              <a:t> </a:t>
            </a:r>
            <a:r>
              <a:rPr sz="2000" dirty="0">
                <a:solidFill>
                  <a:srgbClr val="0F86BA"/>
                </a:solidFill>
                <a:latin typeface="Myanmar Text"/>
                <a:cs typeface="Myanmar Text"/>
              </a:rPr>
              <a:t>are:</a:t>
            </a:r>
            <a:endParaRPr sz="2000">
              <a:latin typeface="Myanmar Text"/>
              <a:cs typeface="Myanmar Text"/>
            </a:endParaRPr>
          </a:p>
          <a:p>
            <a:pPr marL="698500" lvl="1" indent="-228600">
              <a:lnSpc>
                <a:spcPct val="100000"/>
              </a:lnSpc>
              <a:spcBef>
                <a:spcPts val="290"/>
              </a:spcBef>
              <a:buFont typeface="Wingdings"/>
              <a:buChar char=""/>
              <a:tabLst>
                <a:tab pos="698500" algn="l"/>
              </a:tabLst>
            </a:pPr>
            <a:r>
              <a:rPr sz="2000" dirty="0">
                <a:solidFill>
                  <a:srgbClr val="0F86BA"/>
                </a:solidFill>
                <a:latin typeface="Myanmar Text"/>
                <a:cs typeface="Myanmar Text"/>
              </a:rPr>
              <a:t>Hierarchical</a:t>
            </a:r>
            <a:endParaRPr sz="2000">
              <a:latin typeface="Myanmar Text"/>
              <a:cs typeface="Myanmar Text"/>
            </a:endParaRPr>
          </a:p>
          <a:p>
            <a:pPr marL="698500" lvl="1" indent="-228600">
              <a:lnSpc>
                <a:spcPct val="100000"/>
              </a:lnSpc>
              <a:spcBef>
                <a:spcPts val="310"/>
              </a:spcBef>
              <a:buFont typeface="Wingdings"/>
              <a:buChar char=""/>
              <a:tabLst>
                <a:tab pos="698500" algn="l"/>
              </a:tabLst>
            </a:pPr>
            <a:r>
              <a:rPr sz="2000" spc="-5" dirty="0">
                <a:solidFill>
                  <a:srgbClr val="0F86BA"/>
                </a:solidFill>
                <a:latin typeface="Myanmar Text"/>
                <a:cs typeface="Myanmar Text"/>
              </a:rPr>
              <a:t>Network</a:t>
            </a:r>
            <a:endParaRPr sz="2000">
              <a:latin typeface="Myanmar Text"/>
              <a:cs typeface="Myanmar Text"/>
            </a:endParaRPr>
          </a:p>
          <a:p>
            <a:pPr marL="698500" lvl="1" indent="-228600">
              <a:lnSpc>
                <a:spcPct val="100000"/>
              </a:lnSpc>
              <a:spcBef>
                <a:spcPts val="195"/>
              </a:spcBef>
              <a:buFont typeface="Wingdings"/>
              <a:buChar char=""/>
              <a:tabLst>
                <a:tab pos="698500" algn="l"/>
              </a:tabLst>
            </a:pPr>
            <a:r>
              <a:rPr sz="2000" dirty="0">
                <a:solidFill>
                  <a:srgbClr val="0F86BA"/>
                </a:solidFill>
                <a:latin typeface="Myanmar Text"/>
                <a:cs typeface="Myanmar Text"/>
              </a:rPr>
              <a:t>Object-oriented</a:t>
            </a:r>
            <a:endParaRPr sz="2000">
              <a:latin typeface="Myanmar Text"/>
              <a:cs typeface="Myanmar Text"/>
            </a:endParaRPr>
          </a:p>
          <a:p>
            <a:pPr marL="698500" lvl="1" indent="-228600">
              <a:lnSpc>
                <a:spcPct val="100000"/>
              </a:lnSpc>
              <a:spcBef>
                <a:spcPts val="310"/>
              </a:spcBef>
              <a:buFont typeface="Wingdings"/>
              <a:buChar char=""/>
              <a:tabLst>
                <a:tab pos="698500" algn="l"/>
              </a:tabLst>
            </a:pPr>
            <a:r>
              <a:rPr sz="2000" spc="-5" dirty="0">
                <a:solidFill>
                  <a:srgbClr val="0F86BA"/>
                </a:solidFill>
                <a:latin typeface="Myanmar Text"/>
                <a:cs typeface="Myanmar Text"/>
              </a:rPr>
              <a:t>NoSQL</a:t>
            </a:r>
            <a:endParaRPr sz="2000">
              <a:latin typeface="Myanmar Text"/>
              <a:cs typeface="Myanmar Text"/>
            </a:endParaRPr>
          </a:p>
          <a:p>
            <a:pPr marL="937894">
              <a:lnSpc>
                <a:spcPct val="100000"/>
              </a:lnSpc>
              <a:spcBef>
                <a:spcPts val="2880"/>
              </a:spcBef>
            </a:pPr>
            <a:r>
              <a:rPr sz="2000" b="1" dirty="0">
                <a:solidFill>
                  <a:srgbClr val="0F86BA"/>
                </a:solidFill>
                <a:latin typeface="Myanmar Text"/>
                <a:cs typeface="Myanmar Text"/>
              </a:rPr>
              <a:t>In </a:t>
            </a:r>
            <a:r>
              <a:rPr sz="2000" b="1" spc="-5" dirty="0">
                <a:solidFill>
                  <a:srgbClr val="0F86BA"/>
                </a:solidFill>
                <a:latin typeface="Myanmar Text"/>
                <a:cs typeface="Myanmar Text"/>
              </a:rPr>
              <a:t>this course, </a:t>
            </a:r>
            <a:r>
              <a:rPr sz="2000" b="1" dirty="0">
                <a:solidFill>
                  <a:srgbClr val="0F86BA"/>
                </a:solidFill>
                <a:latin typeface="Myanmar Text"/>
                <a:cs typeface="Myanmar Text"/>
              </a:rPr>
              <a:t>we </a:t>
            </a:r>
            <a:r>
              <a:rPr sz="2000" b="1" spc="-5" dirty="0">
                <a:solidFill>
                  <a:srgbClr val="0F86BA"/>
                </a:solidFill>
                <a:latin typeface="Myanmar Text"/>
                <a:cs typeface="Myanmar Text"/>
              </a:rPr>
              <a:t>are going to focus </a:t>
            </a:r>
            <a:r>
              <a:rPr sz="2000" b="1" dirty="0">
                <a:solidFill>
                  <a:srgbClr val="0F86BA"/>
                </a:solidFill>
                <a:latin typeface="Myanmar Text"/>
                <a:cs typeface="Myanmar Text"/>
              </a:rPr>
              <a:t>on </a:t>
            </a:r>
            <a:r>
              <a:rPr sz="2000" b="1" spc="-5" dirty="0">
                <a:solidFill>
                  <a:srgbClr val="0F86BA"/>
                </a:solidFill>
                <a:latin typeface="Myanmar Text"/>
                <a:cs typeface="Myanmar Text"/>
              </a:rPr>
              <a:t>understanding RDBMS. </a:t>
            </a:r>
            <a:r>
              <a:rPr sz="2000" spc="-5" dirty="0">
                <a:solidFill>
                  <a:srgbClr val="0F86BA"/>
                </a:solidFill>
                <a:latin typeface="Myanmar Text"/>
                <a:cs typeface="Myanmar Text"/>
              </a:rPr>
              <a:t>For </a:t>
            </a:r>
            <a:r>
              <a:rPr sz="2000" dirty="0">
                <a:solidFill>
                  <a:srgbClr val="0F86BA"/>
                </a:solidFill>
                <a:latin typeface="Myanmar Text"/>
                <a:cs typeface="Myanmar Text"/>
              </a:rPr>
              <a:t>some</a:t>
            </a:r>
            <a:r>
              <a:rPr sz="2000" spc="45" dirty="0">
                <a:solidFill>
                  <a:srgbClr val="0F86BA"/>
                </a:solidFill>
                <a:latin typeface="Myanmar Text"/>
                <a:cs typeface="Myanmar Text"/>
              </a:rPr>
              <a:t> </a:t>
            </a:r>
            <a:r>
              <a:rPr sz="2000" dirty="0">
                <a:solidFill>
                  <a:srgbClr val="0F86BA"/>
                </a:solidFill>
                <a:latin typeface="Myanmar Text"/>
                <a:cs typeface="Myanmar Text"/>
              </a:rPr>
              <a:t>reasons…</a:t>
            </a:r>
            <a:endParaRPr sz="2000">
              <a:latin typeface="Myanmar Text"/>
              <a:cs typeface="Myanmar Text"/>
            </a:endParaRPr>
          </a:p>
          <a:p>
            <a:pPr marL="1593850" lvl="2" indent="-343535">
              <a:lnSpc>
                <a:spcPct val="100000"/>
              </a:lnSpc>
              <a:spcBef>
                <a:spcPts val="320"/>
              </a:spcBef>
              <a:buFont typeface="Arial"/>
              <a:buChar char="•"/>
              <a:tabLst>
                <a:tab pos="1593215" algn="l"/>
                <a:tab pos="1593850" algn="l"/>
              </a:tabLst>
            </a:pPr>
            <a:r>
              <a:rPr sz="1800" spc="-5" dirty="0">
                <a:solidFill>
                  <a:srgbClr val="0F86BA"/>
                </a:solidFill>
                <a:latin typeface="Myanmar Text"/>
                <a:cs typeface="Myanmar Text"/>
              </a:rPr>
              <a:t>It </a:t>
            </a:r>
            <a:r>
              <a:rPr sz="1800" dirty="0">
                <a:solidFill>
                  <a:srgbClr val="0F86BA"/>
                </a:solidFill>
                <a:latin typeface="Myanmar Text"/>
                <a:cs typeface="Myanmar Text"/>
              </a:rPr>
              <a:t>is </a:t>
            </a:r>
            <a:r>
              <a:rPr sz="1800" spc="-5" dirty="0">
                <a:solidFill>
                  <a:srgbClr val="0F86BA"/>
                </a:solidFill>
                <a:latin typeface="Myanmar Text"/>
                <a:cs typeface="Myanmar Text"/>
              </a:rPr>
              <a:t>the most widely used </a:t>
            </a:r>
            <a:r>
              <a:rPr sz="1800" dirty="0">
                <a:solidFill>
                  <a:srgbClr val="0F86BA"/>
                </a:solidFill>
                <a:latin typeface="Myanmar Text"/>
                <a:cs typeface="Myanmar Text"/>
              </a:rPr>
              <a:t>DBMS </a:t>
            </a:r>
            <a:r>
              <a:rPr sz="1800" spc="-5" dirty="0">
                <a:solidFill>
                  <a:srgbClr val="0F86BA"/>
                </a:solidFill>
                <a:latin typeface="Myanmar Text"/>
                <a:cs typeface="Myanmar Text"/>
              </a:rPr>
              <a:t>so</a:t>
            </a:r>
            <a:r>
              <a:rPr sz="1800" spc="-40" dirty="0">
                <a:solidFill>
                  <a:srgbClr val="0F86BA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0F86BA"/>
                </a:solidFill>
                <a:latin typeface="Myanmar Text"/>
                <a:cs typeface="Myanmar Text"/>
              </a:rPr>
              <a:t>far.</a:t>
            </a:r>
            <a:endParaRPr sz="1800">
              <a:latin typeface="Myanmar Text"/>
              <a:cs typeface="Myanmar Text"/>
            </a:endParaRPr>
          </a:p>
          <a:p>
            <a:pPr marL="1593215" marR="39370" lvl="2" indent="-342900">
              <a:lnSpc>
                <a:spcPts val="1900"/>
              </a:lnSpc>
              <a:spcBef>
                <a:spcPts val="615"/>
              </a:spcBef>
              <a:buFont typeface="Arial"/>
              <a:buChar char="•"/>
              <a:tabLst>
                <a:tab pos="1593215" algn="l"/>
                <a:tab pos="1593850" algn="l"/>
              </a:tabLst>
            </a:pPr>
            <a:r>
              <a:rPr sz="1800" spc="-10" dirty="0">
                <a:solidFill>
                  <a:srgbClr val="0F86BA"/>
                </a:solidFill>
                <a:latin typeface="Myanmar Text"/>
                <a:cs typeface="Myanmar Text"/>
              </a:rPr>
              <a:t>The </a:t>
            </a:r>
            <a:r>
              <a:rPr sz="1800" spc="-5" dirty="0">
                <a:solidFill>
                  <a:srgbClr val="0F86BA"/>
                </a:solidFill>
                <a:latin typeface="Myanmar Text"/>
                <a:cs typeface="Myanmar Text"/>
              </a:rPr>
              <a:t>principal that are used </a:t>
            </a:r>
            <a:r>
              <a:rPr sz="1800" dirty="0">
                <a:solidFill>
                  <a:srgbClr val="0F86BA"/>
                </a:solidFill>
                <a:latin typeface="Myanmar Text"/>
                <a:cs typeface="Myanmar Text"/>
              </a:rPr>
              <a:t>in </a:t>
            </a:r>
            <a:r>
              <a:rPr sz="1800" spc="-5" dirty="0">
                <a:solidFill>
                  <a:srgbClr val="0F86BA"/>
                </a:solidFill>
                <a:latin typeface="Myanmar Text"/>
                <a:cs typeface="Myanmar Text"/>
              </a:rPr>
              <a:t>all different </a:t>
            </a:r>
            <a:r>
              <a:rPr sz="1800" dirty="0">
                <a:solidFill>
                  <a:srgbClr val="0F86BA"/>
                </a:solidFill>
                <a:latin typeface="Myanmar Text"/>
                <a:cs typeface="Myanmar Text"/>
              </a:rPr>
              <a:t>types </a:t>
            </a:r>
            <a:r>
              <a:rPr sz="1800" spc="-5" dirty="0">
                <a:solidFill>
                  <a:srgbClr val="0F86BA"/>
                </a:solidFill>
                <a:latin typeface="Myanmar Text"/>
                <a:cs typeface="Myanmar Text"/>
              </a:rPr>
              <a:t>of </a:t>
            </a:r>
            <a:r>
              <a:rPr sz="1800" dirty="0">
                <a:solidFill>
                  <a:srgbClr val="0F86BA"/>
                </a:solidFill>
                <a:latin typeface="Myanmar Text"/>
                <a:cs typeface="Myanmar Text"/>
              </a:rPr>
              <a:t>DBMS </a:t>
            </a:r>
            <a:r>
              <a:rPr sz="1800" spc="-5" dirty="0">
                <a:solidFill>
                  <a:srgbClr val="0F86BA"/>
                </a:solidFill>
                <a:latin typeface="Myanmar Text"/>
                <a:cs typeface="Myanmar Text"/>
              </a:rPr>
              <a:t>would </a:t>
            </a:r>
            <a:r>
              <a:rPr sz="1800" dirty="0">
                <a:solidFill>
                  <a:srgbClr val="0F86BA"/>
                </a:solidFill>
                <a:latin typeface="Myanmar Text"/>
                <a:cs typeface="Myanmar Text"/>
              </a:rPr>
              <a:t>be </a:t>
            </a:r>
            <a:r>
              <a:rPr sz="1800" spc="-5" dirty="0">
                <a:solidFill>
                  <a:srgbClr val="0F86BA"/>
                </a:solidFill>
                <a:latin typeface="Myanmar Text"/>
                <a:cs typeface="Myanmar Text"/>
              </a:rPr>
              <a:t>more understandable </a:t>
            </a:r>
            <a:r>
              <a:rPr sz="1800" dirty="0">
                <a:solidFill>
                  <a:srgbClr val="0F86BA"/>
                </a:solidFill>
                <a:latin typeface="Myanmar Text"/>
                <a:cs typeface="Myanmar Text"/>
              </a:rPr>
              <a:t>if  </a:t>
            </a:r>
            <a:r>
              <a:rPr sz="1800" spc="-5" dirty="0">
                <a:solidFill>
                  <a:srgbClr val="0F86BA"/>
                </a:solidFill>
                <a:latin typeface="Myanmar Text"/>
                <a:cs typeface="Myanmar Text"/>
              </a:rPr>
              <a:t>you know</a:t>
            </a:r>
            <a:r>
              <a:rPr sz="1800" spc="-25" dirty="0">
                <a:solidFill>
                  <a:srgbClr val="0F86BA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0F86BA"/>
                </a:solidFill>
                <a:latin typeface="Myanmar Text"/>
                <a:cs typeface="Myanmar Text"/>
              </a:rPr>
              <a:t>RDBMS.</a:t>
            </a:r>
            <a:endParaRPr sz="1800">
              <a:latin typeface="Myanmar Text"/>
              <a:cs typeface="Myanmar Text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806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35"/>
              </a:spcBef>
            </a:pPr>
            <a:r>
              <a:rPr spc="75" dirty="0"/>
              <a:t>Introduction </a:t>
            </a:r>
            <a:r>
              <a:rPr spc="65" dirty="0"/>
              <a:t>to Relational</a:t>
            </a:r>
            <a:r>
              <a:rPr spc="-325" dirty="0"/>
              <a:t> </a:t>
            </a:r>
            <a:r>
              <a:rPr spc="80" dirty="0"/>
              <a:t>Databases</a:t>
            </a:r>
          </a:p>
          <a:p>
            <a:pPr marL="3006090">
              <a:lnSpc>
                <a:spcPct val="100000"/>
              </a:lnSpc>
              <a:spcBef>
                <a:spcPts val="489"/>
              </a:spcBef>
            </a:pPr>
            <a:r>
              <a:rPr sz="2000" b="0" spc="30" dirty="0">
                <a:solidFill>
                  <a:srgbClr val="BFBFBF"/>
                </a:solidFill>
                <a:latin typeface="Calibri"/>
                <a:cs typeface="Calibri"/>
              </a:rPr>
              <a:t>Types </a:t>
            </a:r>
            <a:r>
              <a:rPr sz="2000" b="0" spc="5" dirty="0">
                <a:solidFill>
                  <a:srgbClr val="BFBFBF"/>
                </a:solidFill>
                <a:latin typeface="Calibri"/>
                <a:cs typeface="Calibri"/>
              </a:rPr>
              <a:t>of</a:t>
            </a:r>
            <a:r>
              <a:rPr sz="2000" b="0" spc="-175" dirty="0">
                <a:solidFill>
                  <a:srgbClr val="BFBFBF"/>
                </a:solidFill>
                <a:latin typeface="Calibri"/>
                <a:cs typeface="Calibri"/>
              </a:rPr>
              <a:t> </a:t>
            </a:r>
            <a:r>
              <a:rPr sz="2000" b="0" spc="15" dirty="0">
                <a:solidFill>
                  <a:srgbClr val="BFBFBF"/>
                </a:solidFill>
                <a:latin typeface="Calibri"/>
                <a:cs typeface="Calibri"/>
              </a:rPr>
              <a:t>DBMS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1384566"/>
            <a:ext cx="12192000" cy="845185"/>
          </a:xfrm>
          <a:custGeom>
            <a:avLst/>
            <a:gdLst/>
            <a:ahLst/>
            <a:cxnLst/>
            <a:rect l="l" t="t" r="r" b="b"/>
            <a:pathLst>
              <a:path w="12192000" h="845185">
                <a:moveTo>
                  <a:pt x="0" y="0"/>
                </a:moveTo>
                <a:lnTo>
                  <a:pt x="12192000" y="0"/>
                </a:lnTo>
                <a:lnTo>
                  <a:pt x="12192000" y="844600"/>
                </a:lnTo>
                <a:lnTo>
                  <a:pt x="0" y="844600"/>
                </a:lnTo>
                <a:lnTo>
                  <a:pt x="0" y="0"/>
                </a:lnTo>
                <a:close/>
              </a:path>
            </a:pathLst>
          </a:custGeom>
          <a:solidFill>
            <a:srgbClr val="0766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79512" y="1449324"/>
            <a:ext cx="201104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b="1" dirty="0">
                <a:solidFill>
                  <a:srgbClr val="FFFFFF"/>
                </a:solidFill>
                <a:latin typeface="Myanmar Text"/>
                <a:cs typeface="Myanmar Text"/>
              </a:rPr>
              <a:t>R</a:t>
            </a:r>
            <a:r>
              <a:rPr sz="4400" b="1" spc="5" dirty="0">
                <a:solidFill>
                  <a:srgbClr val="FFFFFF"/>
                </a:solidFill>
                <a:latin typeface="Myanmar Text"/>
                <a:cs typeface="Myanmar Text"/>
              </a:rPr>
              <a:t>DB</a:t>
            </a:r>
            <a:r>
              <a:rPr sz="4400" b="1" dirty="0">
                <a:solidFill>
                  <a:srgbClr val="FFFFFF"/>
                </a:solidFill>
                <a:latin typeface="Myanmar Text"/>
                <a:cs typeface="Myanmar Text"/>
              </a:rPr>
              <a:t>MS</a:t>
            </a:r>
            <a:endParaRPr sz="4400">
              <a:latin typeface="Myanmar Text"/>
              <a:cs typeface="Myanmar Tex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79512" y="3363467"/>
            <a:ext cx="7757159" cy="18059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Wingdings"/>
              <a:buChar char=""/>
              <a:tabLst>
                <a:tab pos="241300" algn="l"/>
              </a:tabLst>
            </a:pPr>
            <a:r>
              <a:rPr sz="2000" dirty="0">
                <a:solidFill>
                  <a:srgbClr val="0F86BA"/>
                </a:solidFill>
                <a:latin typeface="Myanmar Text"/>
                <a:cs typeface="Myanmar Text"/>
              </a:rPr>
              <a:t>A </a:t>
            </a:r>
            <a:r>
              <a:rPr sz="2000" spc="-10" dirty="0">
                <a:solidFill>
                  <a:srgbClr val="0F86BA"/>
                </a:solidFill>
                <a:latin typeface="Myanmar Text"/>
                <a:cs typeface="Myanmar Text"/>
              </a:rPr>
              <a:t>database </a:t>
            </a:r>
            <a:r>
              <a:rPr sz="2000" dirty="0">
                <a:solidFill>
                  <a:srgbClr val="0F86BA"/>
                </a:solidFill>
                <a:latin typeface="Myanmar Text"/>
                <a:cs typeface="Myanmar Text"/>
              </a:rPr>
              <a:t>is constructed of one or more</a:t>
            </a:r>
            <a:r>
              <a:rPr sz="2000" spc="10" dirty="0">
                <a:solidFill>
                  <a:srgbClr val="0F86BA"/>
                </a:solidFill>
                <a:latin typeface="Myanmar Text"/>
                <a:cs typeface="Myanmar Text"/>
              </a:rPr>
              <a:t> </a:t>
            </a:r>
            <a:r>
              <a:rPr sz="2000" spc="-5" dirty="0">
                <a:solidFill>
                  <a:srgbClr val="0F86BA"/>
                </a:solidFill>
                <a:latin typeface="Myanmar Text"/>
                <a:cs typeface="Myanmar Text"/>
              </a:rPr>
              <a:t>tables.</a:t>
            </a:r>
            <a:endParaRPr sz="2000">
              <a:latin typeface="Myanmar Text"/>
              <a:cs typeface="Myanmar Text"/>
            </a:endParaRPr>
          </a:p>
          <a:p>
            <a:pPr>
              <a:lnSpc>
                <a:spcPct val="100000"/>
              </a:lnSpc>
              <a:buClr>
                <a:srgbClr val="0F86BA"/>
              </a:buClr>
              <a:buFont typeface="Wingdings"/>
              <a:buChar char=""/>
            </a:pPr>
            <a:endParaRPr sz="2100">
              <a:latin typeface="Myanmar Text"/>
              <a:cs typeface="Myanmar Text"/>
            </a:endParaRPr>
          </a:p>
          <a:p>
            <a:pPr marL="241300" indent="-228600">
              <a:lnSpc>
                <a:spcPct val="100000"/>
              </a:lnSpc>
              <a:spcBef>
                <a:spcPts val="5"/>
              </a:spcBef>
              <a:buFont typeface="Wingdings"/>
              <a:buChar char=""/>
              <a:tabLst>
                <a:tab pos="241300" algn="l"/>
              </a:tabLst>
            </a:pPr>
            <a:r>
              <a:rPr sz="2000" spc="-5" dirty="0">
                <a:solidFill>
                  <a:srgbClr val="0F86BA"/>
                </a:solidFill>
                <a:latin typeface="Myanmar Text"/>
                <a:cs typeface="Myanmar Text"/>
              </a:rPr>
              <a:t>Table </a:t>
            </a:r>
            <a:r>
              <a:rPr sz="2000" dirty="0">
                <a:solidFill>
                  <a:srgbClr val="0F86BA"/>
                </a:solidFill>
                <a:latin typeface="Myanmar Text"/>
                <a:cs typeface="Myanmar Text"/>
              </a:rPr>
              <a:t>is the most </a:t>
            </a:r>
            <a:r>
              <a:rPr sz="2000" spc="-5" dirty="0">
                <a:solidFill>
                  <a:srgbClr val="0F86BA"/>
                </a:solidFill>
                <a:latin typeface="Myanmar Text"/>
                <a:cs typeface="Myanmar Text"/>
              </a:rPr>
              <a:t>fundamental </a:t>
            </a:r>
            <a:r>
              <a:rPr sz="2000" dirty="0">
                <a:solidFill>
                  <a:srgbClr val="0F86BA"/>
                </a:solidFill>
                <a:latin typeface="Myanmar Text"/>
                <a:cs typeface="Myanmar Text"/>
              </a:rPr>
              <a:t>building </a:t>
            </a:r>
            <a:r>
              <a:rPr sz="2000" spc="-5" dirty="0">
                <a:solidFill>
                  <a:srgbClr val="0F86BA"/>
                </a:solidFill>
                <a:latin typeface="Myanmar Text"/>
                <a:cs typeface="Myanmar Text"/>
              </a:rPr>
              <a:t>block </a:t>
            </a:r>
            <a:r>
              <a:rPr sz="2000" dirty="0">
                <a:solidFill>
                  <a:srgbClr val="0F86BA"/>
                </a:solidFill>
                <a:latin typeface="Myanmar Text"/>
                <a:cs typeface="Myanmar Text"/>
              </a:rPr>
              <a:t>of a</a:t>
            </a:r>
            <a:r>
              <a:rPr sz="2000" spc="5" dirty="0">
                <a:solidFill>
                  <a:srgbClr val="0F86BA"/>
                </a:solidFill>
                <a:latin typeface="Myanmar Text"/>
                <a:cs typeface="Myanmar Text"/>
              </a:rPr>
              <a:t> </a:t>
            </a:r>
            <a:r>
              <a:rPr sz="2000" spc="-5" dirty="0">
                <a:solidFill>
                  <a:srgbClr val="0F86BA"/>
                </a:solidFill>
                <a:latin typeface="Myanmar Text"/>
                <a:cs typeface="Myanmar Text"/>
              </a:rPr>
              <a:t>database.</a:t>
            </a:r>
            <a:endParaRPr sz="2000">
              <a:latin typeface="Myanmar Text"/>
              <a:cs typeface="Myanmar Text"/>
            </a:endParaRPr>
          </a:p>
          <a:p>
            <a:pPr marL="698500" lvl="1" indent="-228600">
              <a:lnSpc>
                <a:spcPct val="100000"/>
              </a:lnSpc>
              <a:spcBef>
                <a:spcPts val="190"/>
              </a:spcBef>
              <a:buFont typeface="Wingdings"/>
              <a:buChar char=""/>
              <a:tabLst>
                <a:tab pos="698500" algn="l"/>
              </a:tabLst>
            </a:pPr>
            <a:r>
              <a:rPr sz="2000" dirty="0">
                <a:solidFill>
                  <a:srgbClr val="0F86BA"/>
                </a:solidFill>
                <a:latin typeface="Myanmar Text"/>
                <a:cs typeface="Myanmar Text"/>
              </a:rPr>
              <a:t>A </a:t>
            </a:r>
            <a:r>
              <a:rPr sz="2000" spc="-10" dirty="0">
                <a:solidFill>
                  <a:srgbClr val="0F86BA"/>
                </a:solidFill>
                <a:latin typeface="Myanmar Text"/>
                <a:cs typeface="Myanmar Text"/>
              </a:rPr>
              <a:t>database </a:t>
            </a:r>
            <a:r>
              <a:rPr sz="2000" dirty="0">
                <a:solidFill>
                  <a:srgbClr val="0F86BA"/>
                </a:solidFill>
                <a:latin typeface="Myanmar Text"/>
                <a:cs typeface="Myanmar Text"/>
              </a:rPr>
              <a:t>without </a:t>
            </a:r>
            <a:r>
              <a:rPr sz="2000" spc="-5" dirty="0">
                <a:solidFill>
                  <a:srgbClr val="0F86BA"/>
                </a:solidFill>
                <a:latin typeface="Myanmar Text"/>
                <a:cs typeface="Myanmar Text"/>
              </a:rPr>
              <a:t>any table </a:t>
            </a:r>
            <a:r>
              <a:rPr sz="2000" dirty="0">
                <a:solidFill>
                  <a:srgbClr val="0F86BA"/>
                </a:solidFill>
                <a:latin typeface="Myanmar Text"/>
                <a:cs typeface="Myanmar Text"/>
              </a:rPr>
              <a:t>is just a shell, </a:t>
            </a:r>
            <a:r>
              <a:rPr sz="2000" spc="-5" dirty="0">
                <a:solidFill>
                  <a:srgbClr val="0F86BA"/>
                </a:solidFill>
                <a:latin typeface="Myanmar Text"/>
                <a:cs typeface="Myanmar Text"/>
              </a:rPr>
              <a:t>devoid </a:t>
            </a:r>
            <a:r>
              <a:rPr sz="2000" dirty="0">
                <a:solidFill>
                  <a:srgbClr val="0F86BA"/>
                </a:solidFill>
                <a:latin typeface="Myanmar Text"/>
                <a:cs typeface="Myanmar Text"/>
              </a:rPr>
              <a:t>of</a:t>
            </a:r>
            <a:r>
              <a:rPr sz="2000" spc="25" dirty="0">
                <a:solidFill>
                  <a:srgbClr val="0F86BA"/>
                </a:solidFill>
                <a:latin typeface="Myanmar Text"/>
                <a:cs typeface="Myanmar Text"/>
              </a:rPr>
              <a:t> </a:t>
            </a:r>
            <a:r>
              <a:rPr sz="2000" spc="-5" dirty="0">
                <a:solidFill>
                  <a:srgbClr val="0F86BA"/>
                </a:solidFill>
                <a:latin typeface="Myanmar Text"/>
                <a:cs typeface="Myanmar Text"/>
              </a:rPr>
              <a:t>meaning.</a:t>
            </a:r>
            <a:endParaRPr sz="2000">
              <a:latin typeface="Myanmar Text"/>
              <a:cs typeface="Myanmar Text"/>
            </a:endParaRPr>
          </a:p>
          <a:p>
            <a:pPr marL="698500" lvl="1" indent="-228600">
              <a:lnSpc>
                <a:spcPct val="100000"/>
              </a:lnSpc>
              <a:spcBef>
                <a:spcPts val="310"/>
              </a:spcBef>
              <a:buFont typeface="Wingdings"/>
              <a:buChar char=""/>
              <a:tabLst>
                <a:tab pos="698500" algn="l"/>
              </a:tabLst>
            </a:pPr>
            <a:r>
              <a:rPr sz="2000" spc="-5" dirty="0">
                <a:solidFill>
                  <a:srgbClr val="0F86BA"/>
                </a:solidFill>
                <a:latin typeface="Myanmar Text"/>
                <a:cs typeface="Myanmar Text"/>
              </a:rPr>
              <a:t>All your data goes </a:t>
            </a:r>
            <a:r>
              <a:rPr sz="2000" dirty="0">
                <a:solidFill>
                  <a:srgbClr val="0F86BA"/>
                </a:solidFill>
                <a:latin typeface="Myanmar Text"/>
                <a:cs typeface="Myanmar Text"/>
              </a:rPr>
              <a:t>into</a:t>
            </a:r>
            <a:r>
              <a:rPr sz="2000" spc="25" dirty="0">
                <a:solidFill>
                  <a:srgbClr val="0F86BA"/>
                </a:solidFill>
                <a:latin typeface="Myanmar Text"/>
                <a:cs typeface="Myanmar Text"/>
              </a:rPr>
              <a:t> </a:t>
            </a:r>
            <a:r>
              <a:rPr sz="2000" spc="-5" dirty="0">
                <a:solidFill>
                  <a:srgbClr val="0F86BA"/>
                </a:solidFill>
                <a:latin typeface="Myanmar Text"/>
                <a:cs typeface="Myanmar Text"/>
              </a:rPr>
              <a:t>tables.</a:t>
            </a:r>
            <a:endParaRPr sz="2000">
              <a:latin typeface="Myanmar Text"/>
              <a:cs typeface="Myanmar Tex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8191"/>
            <a:ext cx="4314092" cy="33649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661890" y="382524"/>
            <a:ext cx="228155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160" dirty="0">
                <a:solidFill>
                  <a:srgbClr val="FFFFFF"/>
                </a:solidFill>
              </a:rPr>
              <a:t>Contents</a:t>
            </a:r>
            <a:endParaRPr sz="4400"/>
          </a:p>
        </p:txBody>
      </p:sp>
      <p:sp>
        <p:nvSpPr>
          <p:cNvPr id="5" name="object 5"/>
          <p:cNvSpPr txBox="1"/>
          <p:nvPr/>
        </p:nvSpPr>
        <p:spPr>
          <a:xfrm>
            <a:off x="4661890" y="1291844"/>
            <a:ext cx="3906520" cy="1229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100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sz="1800" b="1" spc="35" dirty="0">
                <a:solidFill>
                  <a:srgbClr val="E6E7E8"/>
                </a:solidFill>
                <a:latin typeface="Calibri"/>
                <a:cs typeface="Calibri"/>
              </a:rPr>
              <a:t>Introduction </a:t>
            </a:r>
            <a:r>
              <a:rPr sz="1800" b="1" spc="30" dirty="0">
                <a:solidFill>
                  <a:srgbClr val="E6E7E8"/>
                </a:solidFill>
                <a:latin typeface="Calibri"/>
                <a:cs typeface="Calibri"/>
              </a:rPr>
              <a:t>to </a:t>
            </a:r>
            <a:r>
              <a:rPr sz="1800" b="1" spc="35" dirty="0">
                <a:solidFill>
                  <a:srgbClr val="E6E7E8"/>
                </a:solidFill>
                <a:latin typeface="Calibri"/>
                <a:cs typeface="Calibri"/>
              </a:rPr>
              <a:t>Data </a:t>
            </a:r>
            <a:r>
              <a:rPr sz="1800" b="1" spc="50" dirty="0">
                <a:solidFill>
                  <a:srgbClr val="E6E7E8"/>
                </a:solidFill>
                <a:latin typeface="Calibri"/>
                <a:cs typeface="Calibri"/>
              </a:rPr>
              <a:t>and</a:t>
            </a:r>
            <a:r>
              <a:rPr sz="1800" b="1" spc="-300" dirty="0">
                <a:solidFill>
                  <a:srgbClr val="E6E7E8"/>
                </a:solidFill>
                <a:latin typeface="Calibri"/>
                <a:cs typeface="Calibri"/>
              </a:rPr>
              <a:t> </a:t>
            </a:r>
            <a:r>
              <a:rPr sz="1800" b="1" spc="35" dirty="0">
                <a:solidFill>
                  <a:srgbClr val="E6E7E8"/>
                </a:solidFill>
                <a:latin typeface="Calibri"/>
                <a:cs typeface="Calibri"/>
              </a:rPr>
              <a:t>Database</a:t>
            </a:r>
            <a:endParaRPr sz="1800">
              <a:latin typeface="Calibri"/>
              <a:cs typeface="Calibri"/>
            </a:endParaRPr>
          </a:p>
          <a:p>
            <a:pPr marL="469900" indent="-457200">
              <a:lnSpc>
                <a:spcPct val="100000"/>
              </a:lnSpc>
              <a:spcBef>
                <a:spcPts val="1560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sz="1800" b="1" spc="35" dirty="0">
                <a:solidFill>
                  <a:srgbClr val="E6E7E8"/>
                </a:solidFill>
                <a:latin typeface="Calibri"/>
                <a:cs typeface="Calibri"/>
              </a:rPr>
              <a:t>Introduction </a:t>
            </a:r>
            <a:r>
              <a:rPr sz="1800" b="1" spc="30" dirty="0">
                <a:solidFill>
                  <a:srgbClr val="E6E7E8"/>
                </a:solidFill>
                <a:latin typeface="Calibri"/>
                <a:cs typeface="Calibri"/>
              </a:rPr>
              <a:t>to </a:t>
            </a:r>
            <a:r>
              <a:rPr sz="1800" b="1" spc="25" dirty="0">
                <a:solidFill>
                  <a:srgbClr val="E6E7E8"/>
                </a:solidFill>
                <a:latin typeface="Calibri"/>
                <a:cs typeface="Calibri"/>
              </a:rPr>
              <a:t>DBMS </a:t>
            </a:r>
            <a:r>
              <a:rPr sz="1800" b="1" spc="50" dirty="0">
                <a:solidFill>
                  <a:srgbClr val="E6E7E8"/>
                </a:solidFill>
                <a:latin typeface="Calibri"/>
                <a:cs typeface="Calibri"/>
              </a:rPr>
              <a:t>and</a:t>
            </a:r>
            <a:r>
              <a:rPr sz="1800" b="1" spc="-260" dirty="0">
                <a:solidFill>
                  <a:srgbClr val="E6E7E8"/>
                </a:solidFill>
                <a:latin typeface="Calibri"/>
                <a:cs typeface="Calibri"/>
              </a:rPr>
              <a:t> </a:t>
            </a:r>
            <a:r>
              <a:rPr sz="1800" b="1" spc="20" dirty="0">
                <a:solidFill>
                  <a:srgbClr val="E6E7E8"/>
                </a:solidFill>
                <a:latin typeface="Calibri"/>
                <a:cs typeface="Calibri"/>
              </a:rPr>
              <a:t>RDBMS</a:t>
            </a:r>
            <a:endParaRPr sz="1800">
              <a:latin typeface="Calibri"/>
              <a:cs typeface="Calibri"/>
            </a:endParaRPr>
          </a:p>
          <a:p>
            <a:pPr marL="469900" indent="-457200">
              <a:lnSpc>
                <a:spcPct val="100000"/>
              </a:lnSpc>
              <a:spcBef>
                <a:spcPts val="1440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sz="1800" b="1" spc="20" dirty="0">
                <a:solidFill>
                  <a:srgbClr val="E6E7E8"/>
                </a:solidFill>
                <a:latin typeface="Calibri"/>
                <a:cs typeface="Calibri"/>
              </a:rPr>
              <a:t>Use </a:t>
            </a:r>
            <a:r>
              <a:rPr sz="1800" b="1" spc="40" dirty="0">
                <a:solidFill>
                  <a:srgbClr val="E6E7E8"/>
                </a:solidFill>
                <a:latin typeface="Calibri"/>
                <a:cs typeface="Calibri"/>
              </a:rPr>
              <a:t>Case</a:t>
            </a:r>
            <a:r>
              <a:rPr sz="1800" b="1" spc="-105" dirty="0">
                <a:solidFill>
                  <a:srgbClr val="E6E7E8"/>
                </a:solidFill>
                <a:latin typeface="Calibri"/>
                <a:cs typeface="Calibri"/>
              </a:rPr>
              <a:t> </a:t>
            </a:r>
            <a:r>
              <a:rPr sz="1800" b="1" spc="40" dirty="0">
                <a:solidFill>
                  <a:srgbClr val="E6E7E8"/>
                </a:solidFill>
                <a:latin typeface="Calibri"/>
                <a:cs typeface="Calibri"/>
              </a:rPr>
              <a:t>Examples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74787" y="2185923"/>
            <a:ext cx="390525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b="1" spc="170" dirty="0">
                <a:solidFill>
                  <a:srgbClr val="0F86BA"/>
                </a:solidFill>
                <a:latin typeface="Calibri"/>
                <a:cs typeface="Calibri"/>
              </a:rPr>
              <a:t>Sample</a:t>
            </a:r>
            <a:r>
              <a:rPr sz="4000" b="1" spc="-165" dirty="0">
                <a:solidFill>
                  <a:srgbClr val="0F86BA"/>
                </a:solidFill>
                <a:latin typeface="Calibri"/>
                <a:cs typeface="Calibri"/>
              </a:rPr>
              <a:t> </a:t>
            </a:r>
            <a:r>
              <a:rPr sz="4000" b="1" spc="150" dirty="0">
                <a:solidFill>
                  <a:srgbClr val="0F86BA"/>
                </a:solidFill>
                <a:latin typeface="Calibri"/>
                <a:cs typeface="Calibri"/>
              </a:rPr>
              <a:t>database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100543" y="2712286"/>
            <a:ext cx="4241165" cy="2913380"/>
          </a:xfrm>
          <a:custGeom>
            <a:avLst/>
            <a:gdLst/>
            <a:ahLst/>
            <a:cxnLst/>
            <a:rect l="l" t="t" r="r" b="b"/>
            <a:pathLst>
              <a:path w="4241165" h="2913379">
                <a:moveTo>
                  <a:pt x="0" y="0"/>
                </a:moveTo>
                <a:lnTo>
                  <a:pt x="4240555" y="0"/>
                </a:lnTo>
                <a:lnTo>
                  <a:pt x="4240555" y="2913006"/>
                </a:lnTo>
                <a:lnTo>
                  <a:pt x="0" y="2913006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7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205216" y="2648711"/>
            <a:ext cx="917448" cy="9174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205216" y="3395471"/>
            <a:ext cx="917448" cy="91744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205216" y="4142232"/>
            <a:ext cx="917448" cy="91744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9471107" y="2965196"/>
            <a:ext cx="1108710" cy="1778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0F86BA"/>
                </a:solidFill>
                <a:latin typeface="Myanmar Text"/>
                <a:cs typeface="Myanmar Text"/>
              </a:rPr>
              <a:t>Employees</a:t>
            </a:r>
            <a:endParaRPr sz="1800">
              <a:latin typeface="Myanmar Text"/>
              <a:cs typeface="Myanmar Text"/>
            </a:endParaRPr>
          </a:p>
          <a:p>
            <a:pPr marL="25400" marR="5080">
              <a:lnSpc>
                <a:spcPts val="5880"/>
              </a:lnSpc>
              <a:spcBef>
                <a:spcPts val="695"/>
              </a:spcBef>
            </a:pPr>
            <a:r>
              <a:rPr sz="1800" spc="-5" dirty="0">
                <a:solidFill>
                  <a:srgbClr val="0F86BA"/>
                </a:solidFill>
                <a:latin typeface="Myanmar Text"/>
                <a:cs typeface="Myanmar Text"/>
              </a:rPr>
              <a:t>Orders  C</a:t>
            </a:r>
            <a:r>
              <a:rPr sz="1800" spc="-10" dirty="0">
                <a:solidFill>
                  <a:srgbClr val="0F86BA"/>
                </a:solidFill>
                <a:latin typeface="Myanmar Text"/>
                <a:cs typeface="Myanmar Text"/>
              </a:rPr>
              <a:t>u</a:t>
            </a:r>
            <a:r>
              <a:rPr sz="1800" spc="-5" dirty="0">
                <a:solidFill>
                  <a:srgbClr val="0F86BA"/>
                </a:solidFill>
                <a:latin typeface="Myanmar Text"/>
                <a:cs typeface="Myanmar Text"/>
              </a:rPr>
              <a:t>s</a:t>
            </a:r>
            <a:r>
              <a:rPr sz="1800" dirty="0">
                <a:solidFill>
                  <a:srgbClr val="0F86BA"/>
                </a:solidFill>
                <a:latin typeface="Myanmar Text"/>
                <a:cs typeface="Myanmar Text"/>
              </a:rPr>
              <a:t>t</a:t>
            </a:r>
            <a:r>
              <a:rPr sz="1800" spc="-10" dirty="0">
                <a:solidFill>
                  <a:srgbClr val="0F86BA"/>
                </a:solidFill>
                <a:latin typeface="Myanmar Text"/>
                <a:cs typeface="Myanmar Text"/>
              </a:rPr>
              <a:t>o</a:t>
            </a:r>
            <a:r>
              <a:rPr sz="1800" spc="-5" dirty="0">
                <a:solidFill>
                  <a:srgbClr val="0F86BA"/>
                </a:solidFill>
                <a:latin typeface="Myanmar Text"/>
                <a:cs typeface="Myanmar Text"/>
              </a:rPr>
              <a:t>mers</a:t>
            </a:r>
            <a:endParaRPr sz="1800">
              <a:latin typeface="Myanmar Text"/>
              <a:cs typeface="Myanmar Text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806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35"/>
              </a:spcBef>
            </a:pPr>
            <a:r>
              <a:rPr spc="75" dirty="0"/>
              <a:t>Introduction </a:t>
            </a:r>
            <a:r>
              <a:rPr spc="65" dirty="0"/>
              <a:t>to Relational</a:t>
            </a:r>
            <a:r>
              <a:rPr spc="-325" dirty="0"/>
              <a:t> </a:t>
            </a:r>
            <a:r>
              <a:rPr spc="80" dirty="0"/>
              <a:t>Databases</a:t>
            </a:r>
          </a:p>
          <a:p>
            <a:pPr marR="5080" algn="r">
              <a:lnSpc>
                <a:spcPct val="100000"/>
              </a:lnSpc>
              <a:spcBef>
                <a:spcPts val="489"/>
              </a:spcBef>
            </a:pPr>
            <a:r>
              <a:rPr sz="2000" b="0" spc="35" dirty="0">
                <a:solidFill>
                  <a:srgbClr val="BFBFBF"/>
                </a:solidFill>
                <a:latin typeface="Calibri"/>
                <a:cs typeface="Calibri"/>
              </a:rPr>
              <a:t>R</a:t>
            </a:r>
            <a:r>
              <a:rPr sz="2000" b="0" spc="50" dirty="0">
                <a:solidFill>
                  <a:srgbClr val="BFBFBF"/>
                </a:solidFill>
                <a:latin typeface="Calibri"/>
                <a:cs typeface="Calibri"/>
              </a:rPr>
              <a:t>D</a:t>
            </a:r>
            <a:r>
              <a:rPr sz="2000" b="0" spc="-5" dirty="0">
                <a:solidFill>
                  <a:srgbClr val="BFBFBF"/>
                </a:solidFill>
                <a:latin typeface="Calibri"/>
                <a:cs typeface="Calibri"/>
              </a:rPr>
              <a:t>B</a:t>
            </a:r>
            <a:r>
              <a:rPr sz="2000" b="0" spc="-100" dirty="0">
                <a:solidFill>
                  <a:srgbClr val="BFBFBF"/>
                </a:solidFill>
                <a:latin typeface="Calibri"/>
                <a:cs typeface="Calibri"/>
              </a:rPr>
              <a:t>M</a:t>
            </a:r>
            <a:r>
              <a:rPr sz="2000" b="0" spc="65" dirty="0">
                <a:solidFill>
                  <a:srgbClr val="BFBFBF"/>
                </a:solidFill>
                <a:latin typeface="Calibri"/>
                <a:cs typeface="Calibri"/>
              </a:rPr>
              <a:t>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586984" y="2365248"/>
            <a:ext cx="2977895" cy="297789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806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35"/>
              </a:spcBef>
            </a:pPr>
            <a:r>
              <a:rPr spc="75" dirty="0"/>
              <a:t>Introduction </a:t>
            </a:r>
            <a:r>
              <a:rPr spc="65" dirty="0"/>
              <a:t>to Relational</a:t>
            </a:r>
            <a:r>
              <a:rPr spc="-325" dirty="0"/>
              <a:t> </a:t>
            </a:r>
            <a:r>
              <a:rPr spc="80" dirty="0"/>
              <a:t>Databases</a:t>
            </a:r>
          </a:p>
          <a:p>
            <a:pPr marR="5080" algn="r">
              <a:lnSpc>
                <a:spcPct val="100000"/>
              </a:lnSpc>
              <a:spcBef>
                <a:spcPts val="489"/>
              </a:spcBef>
            </a:pPr>
            <a:r>
              <a:rPr sz="2000" b="0" spc="35" dirty="0">
                <a:solidFill>
                  <a:srgbClr val="BFBFBF"/>
                </a:solidFill>
                <a:latin typeface="Calibri"/>
                <a:cs typeface="Calibri"/>
              </a:rPr>
              <a:t>R</a:t>
            </a:r>
            <a:r>
              <a:rPr sz="2000" b="0" spc="50" dirty="0">
                <a:solidFill>
                  <a:srgbClr val="BFBFBF"/>
                </a:solidFill>
                <a:latin typeface="Calibri"/>
                <a:cs typeface="Calibri"/>
              </a:rPr>
              <a:t>D</a:t>
            </a:r>
            <a:r>
              <a:rPr sz="2000" b="0" spc="-5" dirty="0">
                <a:solidFill>
                  <a:srgbClr val="BFBFBF"/>
                </a:solidFill>
                <a:latin typeface="Calibri"/>
                <a:cs typeface="Calibri"/>
              </a:rPr>
              <a:t>B</a:t>
            </a:r>
            <a:r>
              <a:rPr sz="2000" b="0" spc="-100" dirty="0">
                <a:solidFill>
                  <a:srgbClr val="BFBFBF"/>
                </a:solidFill>
                <a:latin typeface="Calibri"/>
                <a:cs typeface="Calibri"/>
              </a:rPr>
              <a:t>M</a:t>
            </a:r>
            <a:r>
              <a:rPr sz="2000" b="0" spc="65" dirty="0">
                <a:solidFill>
                  <a:srgbClr val="BFBFBF"/>
                </a:solidFill>
                <a:latin typeface="Calibri"/>
                <a:cs typeface="Calibri"/>
              </a:rPr>
              <a:t>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54173" y="1474787"/>
            <a:ext cx="4239895" cy="5105400"/>
          </a:xfrm>
          <a:custGeom>
            <a:avLst/>
            <a:gdLst/>
            <a:ahLst/>
            <a:cxnLst/>
            <a:rect l="l" t="t" r="r" b="b"/>
            <a:pathLst>
              <a:path w="4239895" h="5105400">
                <a:moveTo>
                  <a:pt x="0" y="0"/>
                </a:moveTo>
                <a:lnTo>
                  <a:pt x="4239408" y="0"/>
                </a:lnTo>
                <a:lnTo>
                  <a:pt x="4239408" y="5105133"/>
                </a:lnTo>
                <a:lnTo>
                  <a:pt x="0" y="5105133"/>
                </a:lnTo>
                <a:lnTo>
                  <a:pt x="0" y="0"/>
                </a:lnTo>
                <a:close/>
              </a:path>
            </a:pathLst>
          </a:custGeom>
          <a:solidFill>
            <a:srgbClr val="A6E7F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641076" y="1932939"/>
            <a:ext cx="1295400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3400" b="1" spc="-5" dirty="0">
                <a:solidFill>
                  <a:srgbClr val="FFFFFF"/>
                </a:solidFill>
                <a:latin typeface="Myanmar Text"/>
                <a:cs typeface="Myanmar Text"/>
              </a:rPr>
              <a:t>TABLE</a:t>
            </a:r>
            <a:endParaRPr sz="3400">
              <a:latin typeface="Myanmar Text"/>
              <a:cs typeface="Myanmar Tex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26629" y="2690876"/>
            <a:ext cx="3754754" cy="553085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228600" marR="5080" indent="-228600">
              <a:lnSpc>
                <a:spcPts val="1989"/>
              </a:lnSpc>
              <a:spcBef>
                <a:spcPts val="305"/>
              </a:spcBef>
              <a:buFont typeface="Wingdings"/>
              <a:buChar char=""/>
              <a:tabLst>
                <a:tab pos="228600" algn="l"/>
              </a:tabLst>
            </a:pPr>
            <a:r>
              <a:rPr sz="1800" dirty="0">
                <a:solidFill>
                  <a:srgbClr val="0F86BA"/>
                </a:solidFill>
                <a:latin typeface="Myanmar Text"/>
                <a:cs typeface="Myanmar Text"/>
              </a:rPr>
              <a:t>Each </a:t>
            </a:r>
            <a:r>
              <a:rPr sz="1800" spc="-5" dirty="0">
                <a:solidFill>
                  <a:srgbClr val="0F86BA"/>
                </a:solidFill>
                <a:latin typeface="Myanmar Text"/>
                <a:cs typeface="Myanmar Text"/>
              </a:rPr>
              <a:t>table describes </a:t>
            </a:r>
            <a:r>
              <a:rPr sz="1800" dirty="0">
                <a:solidFill>
                  <a:srgbClr val="0F86BA"/>
                </a:solidFill>
                <a:latin typeface="Myanmar Text"/>
                <a:cs typeface="Myanmar Text"/>
              </a:rPr>
              <a:t>a </a:t>
            </a:r>
            <a:r>
              <a:rPr sz="1800" spc="-5" dirty="0">
                <a:solidFill>
                  <a:srgbClr val="0F86BA"/>
                </a:solidFill>
                <a:latin typeface="Myanmar Text"/>
                <a:cs typeface="Myanmar Text"/>
              </a:rPr>
              <a:t>formalized  repeating list of</a:t>
            </a:r>
            <a:r>
              <a:rPr sz="1800" spc="-20" dirty="0">
                <a:solidFill>
                  <a:srgbClr val="0F86BA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0F86BA"/>
                </a:solidFill>
                <a:latin typeface="Myanmar Text"/>
                <a:cs typeface="Myanmar Text"/>
              </a:rPr>
              <a:t>data.</a:t>
            </a:r>
            <a:endParaRPr sz="1800">
              <a:latin typeface="Myanmar Text"/>
              <a:cs typeface="Myanmar Tex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26629" y="3312667"/>
            <a:ext cx="37553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8600" indent="-228600">
              <a:lnSpc>
                <a:spcPct val="100000"/>
              </a:lnSpc>
              <a:spcBef>
                <a:spcPts val="100"/>
              </a:spcBef>
              <a:buFont typeface="Wingdings"/>
              <a:buChar char=""/>
              <a:tabLst>
                <a:tab pos="228600" algn="l"/>
                <a:tab pos="1193165" algn="l"/>
                <a:tab pos="1631314" algn="l"/>
                <a:tab pos="2317115" algn="l"/>
                <a:tab pos="3125470" algn="l"/>
                <a:tab pos="3625215" algn="l"/>
              </a:tabLst>
            </a:pPr>
            <a:r>
              <a:rPr sz="1800" spc="-10" dirty="0">
                <a:solidFill>
                  <a:srgbClr val="0F86BA"/>
                </a:solidFill>
                <a:latin typeface="Myanmar Text"/>
                <a:cs typeface="Myanmar Text"/>
              </a:rPr>
              <a:t>V</a:t>
            </a:r>
            <a:r>
              <a:rPr sz="1800" dirty="0">
                <a:solidFill>
                  <a:srgbClr val="0F86BA"/>
                </a:solidFill>
                <a:latin typeface="Myanmar Text"/>
                <a:cs typeface="Myanmar Text"/>
              </a:rPr>
              <a:t>i</a:t>
            </a:r>
            <a:r>
              <a:rPr sz="1800" spc="-5" dirty="0">
                <a:solidFill>
                  <a:srgbClr val="0F86BA"/>
                </a:solidFill>
                <a:latin typeface="Myanmar Text"/>
                <a:cs typeface="Myanmar Text"/>
              </a:rPr>
              <a:t>s</a:t>
            </a:r>
            <a:r>
              <a:rPr sz="1800" spc="-10" dirty="0">
                <a:solidFill>
                  <a:srgbClr val="0F86BA"/>
                </a:solidFill>
                <a:latin typeface="Myanmar Text"/>
                <a:cs typeface="Myanmar Text"/>
              </a:rPr>
              <a:t>u</a:t>
            </a:r>
            <a:r>
              <a:rPr sz="1800" spc="-5" dirty="0">
                <a:solidFill>
                  <a:srgbClr val="0F86BA"/>
                </a:solidFill>
                <a:latin typeface="Myanmar Text"/>
                <a:cs typeface="Myanmar Text"/>
              </a:rPr>
              <a:t>a</a:t>
            </a:r>
            <a:r>
              <a:rPr sz="1800" dirty="0">
                <a:solidFill>
                  <a:srgbClr val="0F86BA"/>
                </a:solidFill>
                <a:latin typeface="Myanmar Text"/>
                <a:cs typeface="Myanmar Text"/>
              </a:rPr>
              <a:t>lly,	it</a:t>
            </a:r>
            <a:r>
              <a:rPr sz="1800" spc="-5" dirty="0">
                <a:solidFill>
                  <a:srgbClr val="0F86BA"/>
                </a:solidFill>
                <a:latin typeface="Myanmar Text"/>
                <a:cs typeface="Myanmar Text"/>
              </a:rPr>
              <a:t>’</a:t>
            </a:r>
            <a:r>
              <a:rPr sz="1800" dirty="0">
                <a:solidFill>
                  <a:srgbClr val="0F86BA"/>
                </a:solidFill>
                <a:latin typeface="Myanmar Text"/>
                <a:cs typeface="Myanmar Text"/>
              </a:rPr>
              <a:t>s	</a:t>
            </a:r>
            <a:r>
              <a:rPr sz="1800" spc="-5" dirty="0">
                <a:solidFill>
                  <a:srgbClr val="0F86BA"/>
                </a:solidFill>
                <a:latin typeface="Myanmar Text"/>
                <a:cs typeface="Myanmar Text"/>
              </a:rPr>
              <a:t>of</a:t>
            </a:r>
            <a:r>
              <a:rPr sz="1800" dirty="0">
                <a:solidFill>
                  <a:srgbClr val="0F86BA"/>
                </a:solidFill>
                <a:latin typeface="Myanmar Text"/>
                <a:cs typeface="Myanmar Text"/>
              </a:rPr>
              <a:t>t</a:t>
            </a:r>
            <a:r>
              <a:rPr sz="1800" spc="-5" dirty="0">
                <a:solidFill>
                  <a:srgbClr val="0F86BA"/>
                </a:solidFill>
                <a:latin typeface="Myanmar Text"/>
                <a:cs typeface="Myanmar Text"/>
              </a:rPr>
              <a:t>e</a:t>
            </a:r>
            <a:r>
              <a:rPr sz="1800" dirty="0">
                <a:solidFill>
                  <a:srgbClr val="0F86BA"/>
                </a:solidFill>
                <a:latin typeface="Myanmar Text"/>
                <a:cs typeface="Myanmar Text"/>
              </a:rPr>
              <a:t>n	</a:t>
            </a:r>
            <a:r>
              <a:rPr sz="1800" spc="-5" dirty="0">
                <a:solidFill>
                  <a:srgbClr val="0F86BA"/>
                </a:solidFill>
                <a:latin typeface="Myanmar Text"/>
                <a:cs typeface="Myanmar Text"/>
              </a:rPr>
              <a:t>s</a:t>
            </a:r>
            <a:r>
              <a:rPr sz="1800" spc="-10" dirty="0">
                <a:solidFill>
                  <a:srgbClr val="0F86BA"/>
                </a:solidFill>
                <a:latin typeface="Myanmar Text"/>
                <a:cs typeface="Myanmar Text"/>
              </a:rPr>
              <a:t>h</a:t>
            </a:r>
            <a:r>
              <a:rPr sz="1800" spc="-5" dirty="0">
                <a:solidFill>
                  <a:srgbClr val="0F86BA"/>
                </a:solidFill>
                <a:latin typeface="Myanmar Text"/>
                <a:cs typeface="Myanmar Text"/>
              </a:rPr>
              <a:t>ow</a:t>
            </a:r>
            <a:r>
              <a:rPr sz="1800" dirty="0">
                <a:solidFill>
                  <a:srgbClr val="0F86BA"/>
                </a:solidFill>
                <a:latin typeface="Myanmar Text"/>
                <a:cs typeface="Myanmar Text"/>
              </a:rPr>
              <a:t>n	li</a:t>
            </a:r>
            <a:r>
              <a:rPr sz="1800" spc="5" dirty="0">
                <a:solidFill>
                  <a:srgbClr val="0F86BA"/>
                </a:solidFill>
                <a:latin typeface="Myanmar Text"/>
                <a:cs typeface="Myanmar Text"/>
              </a:rPr>
              <a:t>k</a:t>
            </a:r>
            <a:r>
              <a:rPr sz="1800" dirty="0">
                <a:solidFill>
                  <a:srgbClr val="0F86BA"/>
                </a:solidFill>
                <a:latin typeface="Myanmar Text"/>
                <a:cs typeface="Myanmar Text"/>
              </a:rPr>
              <a:t>e	a</a:t>
            </a:r>
            <a:endParaRPr sz="1800">
              <a:latin typeface="Myanmar Text"/>
              <a:cs typeface="Myanmar Tex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55229" y="3565652"/>
            <a:ext cx="12852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0F86BA"/>
                </a:solidFill>
                <a:latin typeface="Myanmar Text"/>
                <a:cs typeface="Myanmar Text"/>
              </a:rPr>
              <a:t>spreadsheet.</a:t>
            </a:r>
            <a:endParaRPr sz="1800">
              <a:latin typeface="Myanmar Text"/>
              <a:cs typeface="Myanmar Tex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26629" y="3934459"/>
            <a:ext cx="3754754" cy="1418590"/>
          </a:xfrm>
          <a:prstGeom prst="rect">
            <a:avLst/>
          </a:prstGeom>
        </p:spPr>
        <p:txBody>
          <a:bodyPr vert="horz" wrap="square" lIns="0" tIns="36194" rIns="0" bIns="0" rtlCol="0">
            <a:spAutoFit/>
          </a:bodyPr>
          <a:lstStyle/>
          <a:p>
            <a:pPr marL="228600" marR="5080" indent="-228600" algn="just">
              <a:lnSpc>
                <a:spcPts val="2020"/>
              </a:lnSpc>
              <a:spcBef>
                <a:spcPts val="284"/>
              </a:spcBef>
              <a:buFont typeface="Wingdings"/>
              <a:buChar char=""/>
              <a:tabLst>
                <a:tab pos="228600" algn="l"/>
              </a:tabLst>
            </a:pPr>
            <a:r>
              <a:rPr sz="1800" dirty="0">
                <a:solidFill>
                  <a:srgbClr val="0F86BA"/>
                </a:solidFill>
                <a:latin typeface="Myanmar Text"/>
                <a:cs typeface="Myanmar Text"/>
              </a:rPr>
              <a:t>Each </a:t>
            </a:r>
            <a:r>
              <a:rPr sz="1800" spc="-5" dirty="0">
                <a:solidFill>
                  <a:srgbClr val="0F86BA"/>
                </a:solidFill>
                <a:latin typeface="Myanmar Text"/>
                <a:cs typeface="Myanmar Text"/>
              </a:rPr>
              <a:t>table consists of columns and  rows.</a:t>
            </a:r>
            <a:endParaRPr sz="1800">
              <a:latin typeface="Myanmar Text"/>
              <a:cs typeface="Myanmar Text"/>
            </a:endParaRPr>
          </a:p>
          <a:p>
            <a:pPr marL="228600" marR="5080" indent="-228600" algn="just">
              <a:lnSpc>
                <a:spcPct val="90600"/>
              </a:lnSpc>
              <a:spcBef>
                <a:spcPts val="875"/>
              </a:spcBef>
              <a:buFont typeface="Wingdings"/>
              <a:buChar char=""/>
              <a:tabLst>
                <a:tab pos="228600" algn="l"/>
              </a:tabLst>
            </a:pPr>
            <a:r>
              <a:rPr sz="1800" dirty="0">
                <a:solidFill>
                  <a:srgbClr val="0F86BA"/>
                </a:solidFill>
                <a:latin typeface="Myanmar Text"/>
                <a:cs typeface="Myanmar Text"/>
              </a:rPr>
              <a:t>By </a:t>
            </a:r>
            <a:r>
              <a:rPr sz="1800" spc="-5" dirty="0">
                <a:solidFill>
                  <a:srgbClr val="0F86BA"/>
                </a:solidFill>
                <a:latin typeface="Myanmar Text"/>
                <a:cs typeface="Myanmar Text"/>
              </a:rPr>
              <a:t>defining columns, we will apply  </a:t>
            </a:r>
            <a:r>
              <a:rPr sz="1800" dirty="0">
                <a:solidFill>
                  <a:srgbClr val="0F86BA"/>
                </a:solidFill>
                <a:latin typeface="Myanmar Text"/>
                <a:cs typeface="Myanmar Text"/>
              </a:rPr>
              <a:t>a </a:t>
            </a:r>
            <a:r>
              <a:rPr sz="1800" spc="-5" dirty="0">
                <a:solidFill>
                  <a:srgbClr val="0F86BA"/>
                </a:solidFill>
                <a:latin typeface="Myanmar Text"/>
                <a:cs typeface="Myanmar Text"/>
              </a:rPr>
              <a:t>structure </a:t>
            </a:r>
            <a:r>
              <a:rPr sz="1800" dirty="0">
                <a:solidFill>
                  <a:srgbClr val="0F86BA"/>
                </a:solidFill>
                <a:latin typeface="Myanmar Text"/>
                <a:cs typeface="Myanmar Text"/>
              </a:rPr>
              <a:t>to </a:t>
            </a:r>
            <a:r>
              <a:rPr sz="1800" spc="-5" dirty="0">
                <a:solidFill>
                  <a:srgbClr val="0F86BA"/>
                </a:solidFill>
                <a:latin typeface="Myanmar Text"/>
                <a:cs typeface="Myanmar Text"/>
              </a:rPr>
              <a:t>data. And every row  must obey this</a:t>
            </a:r>
            <a:r>
              <a:rPr sz="1800" spc="-25" dirty="0">
                <a:solidFill>
                  <a:srgbClr val="0F86BA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0F86BA"/>
                </a:solidFill>
                <a:latin typeface="Myanmar Text"/>
                <a:cs typeface="Myanmar Text"/>
              </a:rPr>
              <a:t>structure.</a:t>
            </a:r>
            <a:endParaRPr sz="1800">
              <a:latin typeface="Myanmar Text"/>
              <a:cs typeface="Myanmar Text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569733" y="2476737"/>
            <a:ext cx="1082040" cy="721360"/>
          </a:xfrm>
          <a:custGeom>
            <a:avLst/>
            <a:gdLst/>
            <a:ahLst/>
            <a:cxnLst/>
            <a:rect l="l" t="t" r="r" b="b"/>
            <a:pathLst>
              <a:path w="1082040" h="721360">
                <a:moveTo>
                  <a:pt x="0" y="721091"/>
                </a:moveTo>
                <a:lnTo>
                  <a:pt x="1081636" y="721091"/>
                </a:lnTo>
                <a:lnTo>
                  <a:pt x="1081636" y="0"/>
                </a:lnTo>
                <a:lnTo>
                  <a:pt x="0" y="0"/>
                </a:lnTo>
                <a:lnTo>
                  <a:pt x="0" y="721091"/>
                </a:lnTo>
                <a:close/>
              </a:path>
            </a:pathLst>
          </a:custGeom>
          <a:solidFill>
            <a:srgbClr val="9CDB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651369" y="2476737"/>
            <a:ext cx="1082040" cy="721360"/>
          </a:xfrm>
          <a:custGeom>
            <a:avLst/>
            <a:gdLst/>
            <a:ahLst/>
            <a:cxnLst/>
            <a:rect l="l" t="t" r="r" b="b"/>
            <a:pathLst>
              <a:path w="1082040" h="721360">
                <a:moveTo>
                  <a:pt x="0" y="721091"/>
                </a:moveTo>
                <a:lnTo>
                  <a:pt x="1081636" y="721091"/>
                </a:lnTo>
                <a:lnTo>
                  <a:pt x="1081636" y="0"/>
                </a:lnTo>
                <a:lnTo>
                  <a:pt x="0" y="0"/>
                </a:lnTo>
                <a:lnTo>
                  <a:pt x="0" y="721091"/>
                </a:lnTo>
                <a:close/>
              </a:path>
            </a:pathLst>
          </a:custGeom>
          <a:solidFill>
            <a:srgbClr val="9CDB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733005" y="2476737"/>
            <a:ext cx="1082040" cy="721360"/>
          </a:xfrm>
          <a:custGeom>
            <a:avLst/>
            <a:gdLst/>
            <a:ahLst/>
            <a:cxnLst/>
            <a:rect l="l" t="t" r="r" b="b"/>
            <a:pathLst>
              <a:path w="1082040" h="721360">
                <a:moveTo>
                  <a:pt x="0" y="721091"/>
                </a:moveTo>
                <a:lnTo>
                  <a:pt x="1081636" y="721091"/>
                </a:lnTo>
                <a:lnTo>
                  <a:pt x="1081636" y="0"/>
                </a:lnTo>
                <a:lnTo>
                  <a:pt x="0" y="0"/>
                </a:lnTo>
                <a:lnTo>
                  <a:pt x="0" y="721091"/>
                </a:lnTo>
                <a:close/>
              </a:path>
            </a:pathLst>
          </a:custGeom>
          <a:solidFill>
            <a:srgbClr val="9CDB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814641" y="2476737"/>
            <a:ext cx="1082040" cy="721360"/>
          </a:xfrm>
          <a:custGeom>
            <a:avLst/>
            <a:gdLst/>
            <a:ahLst/>
            <a:cxnLst/>
            <a:rect l="l" t="t" r="r" b="b"/>
            <a:pathLst>
              <a:path w="1082040" h="721360">
                <a:moveTo>
                  <a:pt x="0" y="721091"/>
                </a:moveTo>
                <a:lnTo>
                  <a:pt x="1081636" y="721091"/>
                </a:lnTo>
                <a:lnTo>
                  <a:pt x="1081636" y="0"/>
                </a:lnTo>
                <a:lnTo>
                  <a:pt x="0" y="0"/>
                </a:lnTo>
                <a:lnTo>
                  <a:pt x="0" y="721091"/>
                </a:lnTo>
                <a:close/>
              </a:path>
            </a:pathLst>
          </a:custGeom>
          <a:solidFill>
            <a:srgbClr val="9CDB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9896278" y="2476737"/>
            <a:ext cx="1082040" cy="721360"/>
          </a:xfrm>
          <a:custGeom>
            <a:avLst/>
            <a:gdLst/>
            <a:ahLst/>
            <a:cxnLst/>
            <a:rect l="l" t="t" r="r" b="b"/>
            <a:pathLst>
              <a:path w="1082040" h="721360">
                <a:moveTo>
                  <a:pt x="0" y="721091"/>
                </a:moveTo>
                <a:lnTo>
                  <a:pt x="1081636" y="721091"/>
                </a:lnTo>
                <a:lnTo>
                  <a:pt x="1081636" y="0"/>
                </a:lnTo>
                <a:lnTo>
                  <a:pt x="0" y="0"/>
                </a:lnTo>
                <a:lnTo>
                  <a:pt x="0" y="721091"/>
                </a:lnTo>
                <a:close/>
              </a:path>
            </a:pathLst>
          </a:custGeom>
          <a:solidFill>
            <a:srgbClr val="9CDB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0977914" y="2476737"/>
            <a:ext cx="1082040" cy="721360"/>
          </a:xfrm>
          <a:custGeom>
            <a:avLst/>
            <a:gdLst/>
            <a:ahLst/>
            <a:cxnLst/>
            <a:rect l="l" t="t" r="r" b="b"/>
            <a:pathLst>
              <a:path w="1082040" h="721360">
                <a:moveTo>
                  <a:pt x="0" y="721091"/>
                </a:moveTo>
                <a:lnTo>
                  <a:pt x="1081636" y="721091"/>
                </a:lnTo>
                <a:lnTo>
                  <a:pt x="1081636" y="0"/>
                </a:lnTo>
                <a:lnTo>
                  <a:pt x="0" y="0"/>
                </a:lnTo>
                <a:lnTo>
                  <a:pt x="0" y="721091"/>
                </a:lnTo>
                <a:close/>
              </a:path>
            </a:pathLst>
          </a:custGeom>
          <a:solidFill>
            <a:srgbClr val="9CDB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569733" y="3197829"/>
            <a:ext cx="1082040" cy="721360"/>
          </a:xfrm>
          <a:custGeom>
            <a:avLst/>
            <a:gdLst/>
            <a:ahLst/>
            <a:cxnLst/>
            <a:rect l="l" t="t" r="r" b="b"/>
            <a:pathLst>
              <a:path w="1082040" h="721360">
                <a:moveTo>
                  <a:pt x="0" y="721091"/>
                </a:moveTo>
                <a:lnTo>
                  <a:pt x="1081636" y="721091"/>
                </a:lnTo>
                <a:lnTo>
                  <a:pt x="1081636" y="0"/>
                </a:lnTo>
                <a:lnTo>
                  <a:pt x="0" y="0"/>
                </a:lnTo>
                <a:lnTo>
                  <a:pt x="0" y="721091"/>
                </a:lnTo>
                <a:close/>
              </a:path>
            </a:pathLst>
          </a:custGeom>
          <a:solidFill>
            <a:srgbClr val="DEF1F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651369" y="3197829"/>
            <a:ext cx="1082040" cy="721360"/>
          </a:xfrm>
          <a:custGeom>
            <a:avLst/>
            <a:gdLst/>
            <a:ahLst/>
            <a:cxnLst/>
            <a:rect l="l" t="t" r="r" b="b"/>
            <a:pathLst>
              <a:path w="1082040" h="721360">
                <a:moveTo>
                  <a:pt x="0" y="721091"/>
                </a:moveTo>
                <a:lnTo>
                  <a:pt x="1081636" y="721091"/>
                </a:lnTo>
                <a:lnTo>
                  <a:pt x="1081636" y="0"/>
                </a:lnTo>
                <a:lnTo>
                  <a:pt x="0" y="0"/>
                </a:lnTo>
                <a:lnTo>
                  <a:pt x="0" y="721091"/>
                </a:lnTo>
                <a:close/>
              </a:path>
            </a:pathLst>
          </a:custGeom>
          <a:solidFill>
            <a:srgbClr val="DEF1F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733005" y="3197829"/>
            <a:ext cx="1082040" cy="721360"/>
          </a:xfrm>
          <a:custGeom>
            <a:avLst/>
            <a:gdLst/>
            <a:ahLst/>
            <a:cxnLst/>
            <a:rect l="l" t="t" r="r" b="b"/>
            <a:pathLst>
              <a:path w="1082040" h="721360">
                <a:moveTo>
                  <a:pt x="0" y="721091"/>
                </a:moveTo>
                <a:lnTo>
                  <a:pt x="1081636" y="721091"/>
                </a:lnTo>
                <a:lnTo>
                  <a:pt x="1081636" y="0"/>
                </a:lnTo>
                <a:lnTo>
                  <a:pt x="0" y="0"/>
                </a:lnTo>
                <a:lnTo>
                  <a:pt x="0" y="721091"/>
                </a:lnTo>
                <a:close/>
              </a:path>
            </a:pathLst>
          </a:custGeom>
          <a:solidFill>
            <a:srgbClr val="DEF1F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814641" y="3197829"/>
            <a:ext cx="1082040" cy="721360"/>
          </a:xfrm>
          <a:custGeom>
            <a:avLst/>
            <a:gdLst/>
            <a:ahLst/>
            <a:cxnLst/>
            <a:rect l="l" t="t" r="r" b="b"/>
            <a:pathLst>
              <a:path w="1082040" h="721360">
                <a:moveTo>
                  <a:pt x="0" y="721091"/>
                </a:moveTo>
                <a:lnTo>
                  <a:pt x="1081636" y="721091"/>
                </a:lnTo>
                <a:lnTo>
                  <a:pt x="1081636" y="0"/>
                </a:lnTo>
                <a:lnTo>
                  <a:pt x="0" y="0"/>
                </a:lnTo>
                <a:lnTo>
                  <a:pt x="0" y="721091"/>
                </a:lnTo>
                <a:close/>
              </a:path>
            </a:pathLst>
          </a:custGeom>
          <a:solidFill>
            <a:srgbClr val="DEF1F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9896278" y="3197829"/>
            <a:ext cx="1082040" cy="721360"/>
          </a:xfrm>
          <a:custGeom>
            <a:avLst/>
            <a:gdLst/>
            <a:ahLst/>
            <a:cxnLst/>
            <a:rect l="l" t="t" r="r" b="b"/>
            <a:pathLst>
              <a:path w="1082040" h="721360">
                <a:moveTo>
                  <a:pt x="0" y="721091"/>
                </a:moveTo>
                <a:lnTo>
                  <a:pt x="1081636" y="721091"/>
                </a:lnTo>
                <a:lnTo>
                  <a:pt x="1081636" y="0"/>
                </a:lnTo>
                <a:lnTo>
                  <a:pt x="0" y="0"/>
                </a:lnTo>
                <a:lnTo>
                  <a:pt x="0" y="721091"/>
                </a:lnTo>
                <a:close/>
              </a:path>
            </a:pathLst>
          </a:custGeom>
          <a:solidFill>
            <a:srgbClr val="DEF1F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0977914" y="3197829"/>
            <a:ext cx="1082040" cy="721360"/>
          </a:xfrm>
          <a:custGeom>
            <a:avLst/>
            <a:gdLst/>
            <a:ahLst/>
            <a:cxnLst/>
            <a:rect l="l" t="t" r="r" b="b"/>
            <a:pathLst>
              <a:path w="1082040" h="721360">
                <a:moveTo>
                  <a:pt x="0" y="721091"/>
                </a:moveTo>
                <a:lnTo>
                  <a:pt x="1081636" y="721091"/>
                </a:lnTo>
                <a:lnTo>
                  <a:pt x="1081636" y="0"/>
                </a:lnTo>
                <a:lnTo>
                  <a:pt x="0" y="0"/>
                </a:lnTo>
                <a:lnTo>
                  <a:pt x="0" y="721091"/>
                </a:lnTo>
                <a:close/>
              </a:path>
            </a:pathLst>
          </a:custGeom>
          <a:solidFill>
            <a:srgbClr val="DEF1F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569733" y="3918920"/>
            <a:ext cx="1082040" cy="721360"/>
          </a:xfrm>
          <a:custGeom>
            <a:avLst/>
            <a:gdLst/>
            <a:ahLst/>
            <a:cxnLst/>
            <a:rect l="l" t="t" r="r" b="b"/>
            <a:pathLst>
              <a:path w="1082040" h="721360">
                <a:moveTo>
                  <a:pt x="0" y="721091"/>
                </a:moveTo>
                <a:lnTo>
                  <a:pt x="1081636" y="721091"/>
                </a:lnTo>
                <a:lnTo>
                  <a:pt x="1081636" y="0"/>
                </a:lnTo>
                <a:lnTo>
                  <a:pt x="0" y="0"/>
                </a:lnTo>
                <a:lnTo>
                  <a:pt x="0" y="721091"/>
                </a:lnTo>
                <a:close/>
              </a:path>
            </a:pathLst>
          </a:custGeom>
          <a:solidFill>
            <a:srgbClr val="EFF8F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651369" y="3918920"/>
            <a:ext cx="1082040" cy="721360"/>
          </a:xfrm>
          <a:custGeom>
            <a:avLst/>
            <a:gdLst/>
            <a:ahLst/>
            <a:cxnLst/>
            <a:rect l="l" t="t" r="r" b="b"/>
            <a:pathLst>
              <a:path w="1082040" h="721360">
                <a:moveTo>
                  <a:pt x="0" y="721091"/>
                </a:moveTo>
                <a:lnTo>
                  <a:pt x="1081636" y="721091"/>
                </a:lnTo>
                <a:lnTo>
                  <a:pt x="1081636" y="0"/>
                </a:lnTo>
                <a:lnTo>
                  <a:pt x="0" y="0"/>
                </a:lnTo>
                <a:lnTo>
                  <a:pt x="0" y="721091"/>
                </a:lnTo>
                <a:close/>
              </a:path>
            </a:pathLst>
          </a:custGeom>
          <a:solidFill>
            <a:srgbClr val="EFF8F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733005" y="3918920"/>
            <a:ext cx="1082040" cy="721360"/>
          </a:xfrm>
          <a:custGeom>
            <a:avLst/>
            <a:gdLst/>
            <a:ahLst/>
            <a:cxnLst/>
            <a:rect l="l" t="t" r="r" b="b"/>
            <a:pathLst>
              <a:path w="1082040" h="721360">
                <a:moveTo>
                  <a:pt x="0" y="721091"/>
                </a:moveTo>
                <a:lnTo>
                  <a:pt x="1081636" y="721091"/>
                </a:lnTo>
                <a:lnTo>
                  <a:pt x="1081636" y="0"/>
                </a:lnTo>
                <a:lnTo>
                  <a:pt x="0" y="0"/>
                </a:lnTo>
                <a:lnTo>
                  <a:pt x="0" y="721091"/>
                </a:lnTo>
                <a:close/>
              </a:path>
            </a:pathLst>
          </a:custGeom>
          <a:solidFill>
            <a:srgbClr val="EFF8F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8814641" y="3918920"/>
            <a:ext cx="1082040" cy="721360"/>
          </a:xfrm>
          <a:custGeom>
            <a:avLst/>
            <a:gdLst/>
            <a:ahLst/>
            <a:cxnLst/>
            <a:rect l="l" t="t" r="r" b="b"/>
            <a:pathLst>
              <a:path w="1082040" h="721360">
                <a:moveTo>
                  <a:pt x="0" y="721091"/>
                </a:moveTo>
                <a:lnTo>
                  <a:pt x="1081636" y="721091"/>
                </a:lnTo>
                <a:lnTo>
                  <a:pt x="1081636" y="0"/>
                </a:lnTo>
                <a:lnTo>
                  <a:pt x="0" y="0"/>
                </a:lnTo>
                <a:lnTo>
                  <a:pt x="0" y="721091"/>
                </a:lnTo>
                <a:close/>
              </a:path>
            </a:pathLst>
          </a:custGeom>
          <a:solidFill>
            <a:srgbClr val="EFF8F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9896278" y="3918920"/>
            <a:ext cx="1082040" cy="721360"/>
          </a:xfrm>
          <a:custGeom>
            <a:avLst/>
            <a:gdLst/>
            <a:ahLst/>
            <a:cxnLst/>
            <a:rect l="l" t="t" r="r" b="b"/>
            <a:pathLst>
              <a:path w="1082040" h="721360">
                <a:moveTo>
                  <a:pt x="0" y="721091"/>
                </a:moveTo>
                <a:lnTo>
                  <a:pt x="1081636" y="721091"/>
                </a:lnTo>
                <a:lnTo>
                  <a:pt x="1081636" y="0"/>
                </a:lnTo>
                <a:lnTo>
                  <a:pt x="0" y="0"/>
                </a:lnTo>
                <a:lnTo>
                  <a:pt x="0" y="721091"/>
                </a:lnTo>
                <a:close/>
              </a:path>
            </a:pathLst>
          </a:custGeom>
          <a:solidFill>
            <a:srgbClr val="EFF8F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0977914" y="3918920"/>
            <a:ext cx="1082040" cy="721360"/>
          </a:xfrm>
          <a:custGeom>
            <a:avLst/>
            <a:gdLst/>
            <a:ahLst/>
            <a:cxnLst/>
            <a:rect l="l" t="t" r="r" b="b"/>
            <a:pathLst>
              <a:path w="1082040" h="721360">
                <a:moveTo>
                  <a:pt x="0" y="721091"/>
                </a:moveTo>
                <a:lnTo>
                  <a:pt x="1081636" y="721091"/>
                </a:lnTo>
                <a:lnTo>
                  <a:pt x="1081636" y="0"/>
                </a:lnTo>
                <a:lnTo>
                  <a:pt x="0" y="0"/>
                </a:lnTo>
                <a:lnTo>
                  <a:pt x="0" y="721091"/>
                </a:lnTo>
                <a:close/>
              </a:path>
            </a:pathLst>
          </a:custGeom>
          <a:solidFill>
            <a:srgbClr val="EFF8F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569733" y="4640010"/>
            <a:ext cx="1082040" cy="721360"/>
          </a:xfrm>
          <a:custGeom>
            <a:avLst/>
            <a:gdLst/>
            <a:ahLst/>
            <a:cxnLst/>
            <a:rect l="l" t="t" r="r" b="b"/>
            <a:pathLst>
              <a:path w="1082040" h="721360">
                <a:moveTo>
                  <a:pt x="0" y="721091"/>
                </a:moveTo>
                <a:lnTo>
                  <a:pt x="1081636" y="721091"/>
                </a:lnTo>
                <a:lnTo>
                  <a:pt x="1081636" y="0"/>
                </a:lnTo>
                <a:lnTo>
                  <a:pt x="0" y="0"/>
                </a:lnTo>
                <a:lnTo>
                  <a:pt x="0" y="721091"/>
                </a:lnTo>
                <a:close/>
              </a:path>
            </a:pathLst>
          </a:custGeom>
          <a:solidFill>
            <a:srgbClr val="DEF1F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651369" y="4640010"/>
            <a:ext cx="1082040" cy="721360"/>
          </a:xfrm>
          <a:custGeom>
            <a:avLst/>
            <a:gdLst/>
            <a:ahLst/>
            <a:cxnLst/>
            <a:rect l="l" t="t" r="r" b="b"/>
            <a:pathLst>
              <a:path w="1082040" h="721360">
                <a:moveTo>
                  <a:pt x="0" y="721091"/>
                </a:moveTo>
                <a:lnTo>
                  <a:pt x="1081636" y="721091"/>
                </a:lnTo>
                <a:lnTo>
                  <a:pt x="1081636" y="0"/>
                </a:lnTo>
                <a:lnTo>
                  <a:pt x="0" y="0"/>
                </a:lnTo>
                <a:lnTo>
                  <a:pt x="0" y="721091"/>
                </a:lnTo>
                <a:close/>
              </a:path>
            </a:pathLst>
          </a:custGeom>
          <a:solidFill>
            <a:srgbClr val="DEF1F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733005" y="4640010"/>
            <a:ext cx="1082040" cy="721360"/>
          </a:xfrm>
          <a:custGeom>
            <a:avLst/>
            <a:gdLst/>
            <a:ahLst/>
            <a:cxnLst/>
            <a:rect l="l" t="t" r="r" b="b"/>
            <a:pathLst>
              <a:path w="1082040" h="721360">
                <a:moveTo>
                  <a:pt x="0" y="721091"/>
                </a:moveTo>
                <a:lnTo>
                  <a:pt x="1081636" y="721091"/>
                </a:lnTo>
                <a:lnTo>
                  <a:pt x="1081636" y="0"/>
                </a:lnTo>
                <a:lnTo>
                  <a:pt x="0" y="0"/>
                </a:lnTo>
                <a:lnTo>
                  <a:pt x="0" y="721091"/>
                </a:lnTo>
                <a:close/>
              </a:path>
            </a:pathLst>
          </a:custGeom>
          <a:solidFill>
            <a:srgbClr val="DEF1F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814641" y="4640010"/>
            <a:ext cx="1082040" cy="721360"/>
          </a:xfrm>
          <a:custGeom>
            <a:avLst/>
            <a:gdLst/>
            <a:ahLst/>
            <a:cxnLst/>
            <a:rect l="l" t="t" r="r" b="b"/>
            <a:pathLst>
              <a:path w="1082040" h="721360">
                <a:moveTo>
                  <a:pt x="0" y="721091"/>
                </a:moveTo>
                <a:lnTo>
                  <a:pt x="1081636" y="721091"/>
                </a:lnTo>
                <a:lnTo>
                  <a:pt x="1081636" y="0"/>
                </a:lnTo>
                <a:lnTo>
                  <a:pt x="0" y="0"/>
                </a:lnTo>
                <a:lnTo>
                  <a:pt x="0" y="721091"/>
                </a:lnTo>
                <a:close/>
              </a:path>
            </a:pathLst>
          </a:custGeom>
          <a:solidFill>
            <a:srgbClr val="DEF1F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9896278" y="4640010"/>
            <a:ext cx="1082040" cy="721360"/>
          </a:xfrm>
          <a:custGeom>
            <a:avLst/>
            <a:gdLst/>
            <a:ahLst/>
            <a:cxnLst/>
            <a:rect l="l" t="t" r="r" b="b"/>
            <a:pathLst>
              <a:path w="1082040" h="721360">
                <a:moveTo>
                  <a:pt x="0" y="721091"/>
                </a:moveTo>
                <a:lnTo>
                  <a:pt x="1081636" y="721091"/>
                </a:lnTo>
                <a:lnTo>
                  <a:pt x="1081636" y="0"/>
                </a:lnTo>
                <a:lnTo>
                  <a:pt x="0" y="0"/>
                </a:lnTo>
                <a:lnTo>
                  <a:pt x="0" y="721091"/>
                </a:lnTo>
                <a:close/>
              </a:path>
            </a:pathLst>
          </a:custGeom>
          <a:solidFill>
            <a:srgbClr val="DEF1F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0977914" y="4640010"/>
            <a:ext cx="1082040" cy="721360"/>
          </a:xfrm>
          <a:custGeom>
            <a:avLst/>
            <a:gdLst/>
            <a:ahLst/>
            <a:cxnLst/>
            <a:rect l="l" t="t" r="r" b="b"/>
            <a:pathLst>
              <a:path w="1082040" h="721360">
                <a:moveTo>
                  <a:pt x="0" y="721091"/>
                </a:moveTo>
                <a:lnTo>
                  <a:pt x="1081636" y="721091"/>
                </a:lnTo>
                <a:lnTo>
                  <a:pt x="1081636" y="0"/>
                </a:lnTo>
                <a:lnTo>
                  <a:pt x="0" y="0"/>
                </a:lnTo>
                <a:lnTo>
                  <a:pt x="0" y="721091"/>
                </a:lnTo>
                <a:close/>
              </a:path>
            </a:pathLst>
          </a:custGeom>
          <a:solidFill>
            <a:srgbClr val="DEF1F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6651369" y="2470387"/>
            <a:ext cx="0" cy="2897505"/>
          </a:xfrm>
          <a:custGeom>
            <a:avLst/>
            <a:gdLst/>
            <a:ahLst/>
            <a:cxnLst/>
            <a:rect l="l" t="t" r="r" b="b"/>
            <a:pathLst>
              <a:path h="2897504">
                <a:moveTo>
                  <a:pt x="0" y="0"/>
                </a:moveTo>
                <a:lnTo>
                  <a:pt x="0" y="2897064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7733005" y="2470387"/>
            <a:ext cx="0" cy="2897505"/>
          </a:xfrm>
          <a:custGeom>
            <a:avLst/>
            <a:gdLst/>
            <a:ahLst/>
            <a:cxnLst/>
            <a:rect l="l" t="t" r="r" b="b"/>
            <a:pathLst>
              <a:path h="2897504">
                <a:moveTo>
                  <a:pt x="0" y="0"/>
                </a:moveTo>
                <a:lnTo>
                  <a:pt x="0" y="2897064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8814641" y="2470387"/>
            <a:ext cx="0" cy="2897505"/>
          </a:xfrm>
          <a:custGeom>
            <a:avLst/>
            <a:gdLst/>
            <a:ahLst/>
            <a:cxnLst/>
            <a:rect l="l" t="t" r="r" b="b"/>
            <a:pathLst>
              <a:path h="2897504">
                <a:moveTo>
                  <a:pt x="0" y="0"/>
                </a:moveTo>
                <a:lnTo>
                  <a:pt x="0" y="2897064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9896277" y="2470387"/>
            <a:ext cx="0" cy="2897505"/>
          </a:xfrm>
          <a:custGeom>
            <a:avLst/>
            <a:gdLst/>
            <a:ahLst/>
            <a:cxnLst/>
            <a:rect l="l" t="t" r="r" b="b"/>
            <a:pathLst>
              <a:path h="2897504">
                <a:moveTo>
                  <a:pt x="0" y="0"/>
                </a:moveTo>
                <a:lnTo>
                  <a:pt x="0" y="2897064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0977913" y="2470387"/>
            <a:ext cx="0" cy="2897505"/>
          </a:xfrm>
          <a:custGeom>
            <a:avLst/>
            <a:gdLst/>
            <a:ahLst/>
            <a:cxnLst/>
            <a:rect l="l" t="t" r="r" b="b"/>
            <a:pathLst>
              <a:path h="2897504">
                <a:moveTo>
                  <a:pt x="0" y="0"/>
                </a:moveTo>
                <a:lnTo>
                  <a:pt x="0" y="2897064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563383" y="3197828"/>
            <a:ext cx="6503034" cy="0"/>
          </a:xfrm>
          <a:custGeom>
            <a:avLst/>
            <a:gdLst/>
            <a:ahLst/>
            <a:cxnLst/>
            <a:rect l="l" t="t" r="r" b="b"/>
            <a:pathLst>
              <a:path w="6503034">
                <a:moveTo>
                  <a:pt x="0" y="0"/>
                </a:moveTo>
                <a:lnTo>
                  <a:pt x="6502516" y="0"/>
                </a:lnTo>
              </a:path>
            </a:pathLst>
          </a:custGeom>
          <a:ln w="381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5563383" y="3918919"/>
            <a:ext cx="6503034" cy="0"/>
          </a:xfrm>
          <a:custGeom>
            <a:avLst/>
            <a:gdLst/>
            <a:ahLst/>
            <a:cxnLst/>
            <a:rect l="l" t="t" r="r" b="b"/>
            <a:pathLst>
              <a:path w="6503034">
                <a:moveTo>
                  <a:pt x="0" y="0"/>
                </a:moveTo>
                <a:lnTo>
                  <a:pt x="6502516" y="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5563383" y="4640010"/>
            <a:ext cx="6503034" cy="0"/>
          </a:xfrm>
          <a:custGeom>
            <a:avLst/>
            <a:gdLst/>
            <a:ahLst/>
            <a:cxnLst/>
            <a:rect l="l" t="t" r="r" b="b"/>
            <a:pathLst>
              <a:path w="6503034">
                <a:moveTo>
                  <a:pt x="0" y="0"/>
                </a:moveTo>
                <a:lnTo>
                  <a:pt x="6502516" y="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5569733" y="2470387"/>
            <a:ext cx="0" cy="2897505"/>
          </a:xfrm>
          <a:custGeom>
            <a:avLst/>
            <a:gdLst/>
            <a:ahLst/>
            <a:cxnLst/>
            <a:rect l="l" t="t" r="r" b="b"/>
            <a:pathLst>
              <a:path h="2897504">
                <a:moveTo>
                  <a:pt x="0" y="0"/>
                </a:moveTo>
                <a:lnTo>
                  <a:pt x="0" y="2897064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2059549" y="2470387"/>
            <a:ext cx="0" cy="2897505"/>
          </a:xfrm>
          <a:custGeom>
            <a:avLst/>
            <a:gdLst/>
            <a:ahLst/>
            <a:cxnLst/>
            <a:rect l="l" t="t" r="r" b="b"/>
            <a:pathLst>
              <a:path h="2897504">
                <a:moveTo>
                  <a:pt x="0" y="0"/>
                </a:moveTo>
                <a:lnTo>
                  <a:pt x="0" y="2897064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5563383" y="2476737"/>
            <a:ext cx="6503034" cy="0"/>
          </a:xfrm>
          <a:custGeom>
            <a:avLst/>
            <a:gdLst/>
            <a:ahLst/>
            <a:cxnLst/>
            <a:rect l="l" t="t" r="r" b="b"/>
            <a:pathLst>
              <a:path w="6503034">
                <a:moveTo>
                  <a:pt x="0" y="0"/>
                </a:moveTo>
                <a:lnTo>
                  <a:pt x="6502516" y="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5563383" y="5361101"/>
            <a:ext cx="6503034" cy="0"/>
          </a:xfrm>
          <a:custGeom>
            <a:avLst/>
            <a:gdLst/>
            <a:ahLst/>
            <a:cxnLst/>
            <a:rect l="l" t="t" r="r" b="b"/>
            <a:pathLst>
              <a:path w="6503034">
                <a:moveTo>
                  <a:pt x="0" y="0"/>
                </a:moveTo>
                <a:lnTo>
                  <a:pt x="6502516" y="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5748073" y="2054218"/>
            <a:ext cx="407670" cy="313055"/>
          </a:xfrm>
          <a:custGeom>
            <a:avLst/>
            <a:gdLst/>
            <a:ahLst/>
            <a:cxnLst/>
            <a:rect l="l" t="t" r="r" b="b"/>
            <a:pathLst>
              <a:path w="407670" h="313055">
                <a:moveTo>
                  <a:pt x="321928" y="227181"/>
                </a:moveTo>
                <a:lnTo>
                  <a:pt x="364553" y="313024"/>
                </a:lnTo>
                <a:lnTo>
                  <a:pt x="399889" y="242840"/>
                </a:lnTo>
                <a:lnTo>
                  <a:pt x="350518" y="242840"/>
                </a:lnTo>
                <a:lnTo>
                  <a:pt x="349146" y="227256"/>
                </a:lnTo>
                <a:lnTo>
                  <a:pt x="321928" y="227181"/>
                </a:lnTo>
                <a:close/>
              </a:path>
              <a:path w="407670" h="313055">
                <a:moveTo>
                  <a:pt x="349146" y="227256"/>
                </a:moveTo>
                <a:lnTo>
                  <a:pt x="350518" y="242840"/>
                </a:lnTo>
                <a:lnTo>
                  <a:pt x="378983" y="240334"/>
                </a:lnTo>
                <a:lnTo>
                  <a:pt x="377838" y="227336"/>
                </a:lnTo>
                <a:lnTo>
                  <a:pt x="349146" y="227256"/>
                </a:lnTo>
                <a:close/>
              </a:path>
              <a:path w="407670" h="313055">
                <a:moveTo>
                  <a:pt x="377838" y="227336"/>
                </a:moveTo>
                <a:lnTo>
                  <a:pt x="378983" y="240334"/>
                </a:lnTo>
                <a:lnTo>
                  <a:pt x="350518" y="242840"/>
                </a:lnTo>
                <a:lnTo>
                  <a:pt x="399889" y="242840"/>
                </a:lnTo>
                <a:lnTo>
                  <a:pt x="407653" y="227418"/>
                </a:lnTo>
                <a:lnTo>
                  <a:pt x="377838" y="227336"/>
                </a:lnTo>
                <a:close/>
              </a:path>
              <a:path w="407670" h="313055">
                <a:moveTo>
                  <a:pt x="348575" y="220764"/>
                </a:moveTo>
                <a:lnTo>
                  <a:pt x="349146" y="227256"/>
                </a:lnTo>
                <a:lnTo>
                  <a:pt x="377838" y="227336"/>
                </a:lnTo>
                <a:lnTo>
                  <a:pt x="377419" y="222578"/>
                </a:lnTo>
                <a:lnTo>
                  <a:pt x="349252" y="222578"/>
                </a:lnTo>
                <a:lnTo>
                  <a:pt x="348575" y="220764"/>
                </a:lnTo>
                <a:close/>
              </a:path>
              <a:path w="407670" h="313055">
                <a:moveTo>
                  <a:pt x="348405" y="218834"/>
                </a:moveTo>
                <a:lnTo>
                  <a:pt x="348575" y="220764"/>
                </a:lnTo>
                <a:lnTo>
                  <a:pt x="349252" y="222578"/>
                </a:lnTo>
                <a:lnTo>
                  <a:pt x="348405" y="218834"/>
                </a:lnTo>
                <a:close/>
              </a:path>
              <a:path w="407670" h="313055">
                <a:moveTo>
                  <a:pt x="377090" y="218834"/>
                </a:moveTo>
                <a:lnTo>
                  <a:pt x="348405" y="218834"/>
                </a:lnTo>
                <a:lnTo>
                  <a:pt x="349252" y="222578"/>
                </a:lnTo>
                <a:lnTo>
                  <a:pt x="377419" y="222578"/>
                </a:lnTo>
                <a:lnTo>
                  <a:pt x="377090" y="218834"/>
                </a:lnTo>
                <a:close/>
              </a:path>
              <a:path w="407670" h="313055">
                <a:moveTo>
                  <a:pt x="340471" y="199058"/>
                </a:moveTo>
                <a:lnTo>
                  <a:pt x="348575" y="220764"/>
                </a:lnTo>
                <a:lnTo>
                  <a:pt x="348405" y="218834"/>
                </a:lnTo>
                <a:lnTo>
                  <a:pt x="377090" y="218834"/>
                </a:lnTo>
                <a:lnTo>
                  <a:pt x="376699" y="214400"/>
                </a:lnTo>
                <a:lnTo>
                  <a:pt x="371281" y="199885"/>
                </a:lnTo>
                <a:lnTo>
                  <a:pt x="340911" y="199885"/>
                </a:lnTo>
                <a:lnTo>
                  <a:pt x="340471" y="199058"/>
                </a:lnTo>
                <a:close/>
              </a:path>
              <a:path w="407670" h="313055">
                <a:moveTo>
                  <a:pt x="340142" y="198177"/>
                </a:moveTo>
                <a:lnTo>
                  <a:pt x="340471" y="199058"/>
                </a:lnTo>
                <a:lnTo>
                  <a:pt x="340911" y="199885"/>
                </a:lnTo>
                <a:lnTo>
                  <a:pt x="340142" y="198177"/>
                </a:lnTo>
                <a:close/>
              </a:path>
              <a:path w="407670" h="313055">
                <a:moveTo>
                  <a:pt x="370644" y="198177"/>
                </a:moveTo>
                <a:lnTo>
                  <a:pt x="340142" y="198177"/>
                </a:lnTo>
                <a:lnTo>
                  <a:pt x="340911" y="199885"/>
                </a:lnTo>
                <a:lnTo>
                  <a:pt x="371281" y="199885"/>
                </a:lnTo>
                <a:lnTo>
                  <a:pt x="370644" y="198177"/>
                </a:lnTo>
                <a:close/>
              </a:path>
              <a:path w="407670" h="313055">
                <a:moveTo>
                  <a:pt x="360840" y="176491"/>
                </a:moveTo>
                <a:lnTo>
                  <a:pt x="328481" y="176491"/>
                </a:lnTo>
                <a:lnTo>
                  <a:pt x="329389" y="177976"/>
                </a:lnTo>
                <a:lnTo>
                  <a:pt x="340471" y="199058"/>
                </a:lnTo>
                <a:lnTo>
                  <a:pt x="340142" y="198177"/>
                </a:lnTo>
                <a:lnTo>
                  <a:pt x="370644" y="198177"/>
                </a:lnTo>
                <a:lnTo>
                  <a:pt x="366585" y="187304"/>
                </a:lnTo>
                <a:lnTo>
                  <a:pt x="360840" y="176491"/>
                </a:lnTo>
                <a:close/>
              </a:path>
              <a:path w="407670" h="313055">
                <a:moveTo>
                  <a:pt x="328893" y="177266"/>
                </a:moveTo>
                <a:lnTo>
                  <a:pt x="329270" y="177976"/>
                </a:lnTo>
                <a:lnTo>
                  <a:pt x="328893" y="177266"/>
                </a:lnTo>
                <a:close/>
              </a:path>
              <a:path w="407670" h="313055">
                <a:moveTo>
                  <a:pt x="328481" y="176491"/>
                </a:moveTo>
                <a:lnTo>
                  <a:pt x="328893" y="177266"/>
                </a:lnTo>
                <a:lnTo>
                  <a:pt x="329389" y="177976"/>
                </a:lnTo>
                <a:lnTo>
                  <a:pt x="328481" y="176491"/>
                </a:lnTo>
                <a:close/>
              </a:path>
              <a:path w="407670" h="313055">
                <a:moveTo>
                  <a:pt x="348694" y="155718"/>
                </a:moveTo>
                <a:lnTo>
                  <a:pt x="313824" y="155718"/>
                </a:lnTo>
                <a:lnTo>
                  <a:pt x="314817" y="156980"/>
                </a:lnTo>
                <a:lnTo>
                  <a:pt x="328893" y="177266"/>
                </a:lnTo>
                <a:lnTo>
                  <a:pt x="328481" y="176491"/>
                </a:lnTo>
                <a:lnTo>
                  <a:pt x="360840" y="176491"/>
                </a:lnTo>
                <a:lnTo>
                  <a:pt x="353306" y="162313"/>
                </a:lnTo>
                <a:lnTo>
                  <a:pt x="348694" y="155718"/>
                </a:lnTo>
                <a:close/>
              </a:path>
              <a:path w="407670" h="313055">
                <a:moveTo>
                  <a:pt x="314285" y="156376"/>
                </a:moveTo>
                <a:lnTo>
                  <a:pt x="314707" y="156980"/>
                </a:lnTo>
                <a:lnTo>
                  <a:pt x="314285" y="156376"/>
                </a:lnTo>
                <a:close/>
              </a:path>
              <a:path w="407670" h="313055">
                <a:moveTo>
                  <a:pt x="313824" y="155718"/>
                </a:moveTo>
                <a:lnTo>
                  <a:pt x="314285" y="156376"/>
                </a:lnTo>
                <a:lnTo>
                  <a:pt x="314817" y="156980"/>
                </a:lnTo>
                <a:lnTo>
                  <a:pt x="313824" y="155718"/>
                </a:lnTo>
                <a:close/>
              </a:path>
              <a:path w="407670" h="313055">
                <a:moveTo>
                  <a:pt x="334402" y="135987"/>
                </a:moveTo>
                <a:lnTo>
                  <a:pt x="296301" y="135987"/>
                </a:lnTo>
                <a:lnTo>
                  <a:pt x="297337" y="137045"/>
                </a:lnTo>
                <a:lnTo>
                  <a:pt x="314285" y="156376"/>
                </a:lnTo>
                <a:lnTo>
                  <a:pt x="313824" y="155718"/>
                </a:lnTo>
                <a:lnTo>
                  <a:pt x="348694" y="155718"/>
                </a:lnTo>
                <a:lnTo>
                  <a:pt x="336779" y="138682"/>
                </a:lnTo>
                <a:lnTo>
                  <a:pt x="334402" y="135987"/>
                </a:lnTo>
                <a:close/>
              </a:path>
              <a:path w="407670" h="313055">
                <a:moveTo>
                  <a:pt x="296787" y="136538"/>
                </a:moveTo>
                <a:lnTo>
                  <a:pt x="297234" y="137045"/>
                </a:lnTo>
                <a:lnTo>
                  <a:pt x="296787" y="136538"/>
                </a:lnTo>
                <a:close/>
              </a:path>
              <a:path w="407670" h="313055">
                <a:moveTo>
                  <a:pt x="296301" y="135987"/>
                </a:moveTo>
                <a:lnTo>
                  <a:pt x="296787" y="136538"/>
                </a:lnTo>
                <a:lnTo>
                  <a:pt x="297337" y="137045"/>
                </a:lnTo>
                <a:lnTo>
                  <a:pt x="296301" y="135987"/>
                </a:lnTo>
                <a:close/>
              </a:path>
              <a:path w="407670" h="313055">
                <a:moveTo>
                  <a:pt x="318047" y="117444"/>
                </a:moveTo>
                <a:lnTo>
                  <a:pt x="276057" y="117444"/>
                </a:lnTo>
                <a:lnTo>
                  <a:pt x="277107" y="118323"/>
                </a:lnTo>
                <a:lnTo>
                  <a:pt x="296787" y="136538"/>
                </a:lnTo>
                <a:lnTo>
                  <a:pt x="296301" y="135987"/>
                </a:lnTo>
                <a:lnTo>
                  <a:pt x="334402" y="135987"/>
                </a:lnTo>
                <a:lnTo>
                  <a:pt x="318047" y="117444"/>
                </a:lnTo>
                <a:close/>
              </a:path>
              <a:path w="407670" h="313055">
                <a:moveTo>
                  <a:pt x="276564" y="117911"/>
                </a:moveTo>
                <a:lnTo>
                  <a:pt x="277011" y="118323"/>
                </a:lnTo>
                <a:lnTo>
                  <a:pt x="276564" y="117911"/>
                </a:lnTo>
                <a:close/>
              </a:path>
              <a:path w="407670" h="313055">
                <a:moveTo>
                  <a:pt x="276057" y="117444"/>
                </a:moveTo>
                <a:lnTo>
                  <a:pt x="276564" y="117911"/>
                </a:lnTo>
                <a:lnTo>
                  <a:pt x="277107" y="118323"/>
                </a:lnTo>
                <a:lnTo>
                  <a:pt x="276057" y="117444"/>
                </a:lnTo>
                <a:close/>
              </a:path>
              <a:path w="407670" h="313055">
                <a:moveTo>
                  <a:pt x="299556" y="100241"/>
                </a:moveTo>
                <a:lnTo>
                  <a:pt x="253249" y="100241"/>
                </a:lnTo>
                <a:lnTo>
                  <a:pt x="254298" y="100964"/>
                </a:lnTo>
                <a:lnTo>
                  <a:pt x="276564" y="117911"/>
                </a:lnTo>
                <a:lnTo>
                  <a:pt x="276057" y="117444"/>
                </a:lnTo>
                <a:lnTo>
                  <a:pt x="318047" y="117444"/>
                </a:lnTo>
                <a:lnTo>
                  <a:pt x="317242" y="116531"/>
                </a:lnTo>
                <a:lnTo>
                  <a:pt x="299556" y="100241"/>
                </a:lnTo>
                <a:close/>
              </a:path>
              <a:path w="407670" h="313055">
                <a:moveTo>
                  <a:pt x="253758" y="100627"/>
                </a:moveTo>
                <a:lnTo>
                  <a:pt x="254204" y="100964"/>
                </a:lnTo>
                <a:lnTo>
                  <a:pt x="253758" y="100627"/>
                </a:lnTo>
                <a:close/>
              </a:path>
              <a:path w="407670" h="313055">
                <a:moveTo>
                  <a:pt x="253249" y="100241"/>
                </a:moveTo>
                <a:lnTo>
                  <a:pt x="253758" y="100627"/>
                </a:lnTo>
                <a:lnTo>
                  <a:pt x="254298" y="100964"/>
                </a:lnTo>
                <a:lnTo>
                  <a:pt x="253249" y="100241"/>
                </a:lnTo>
                <a:close/>
              </a:path>
              <a:path w="407670" h="313055">
                <a:moveTo>
                  <a:pt x="279828" y="84531"/>
                </a:moveTo>
                <a:lnTo>
                  <a:pt x="228047" y="84531"/>
                </a:lnTo>
                <a:lnTo>
                  <a:pt x="229086" y="85123"/>
                </a:lnTo>
                <a:lnTo>
                  <a:pt x="253758" y="100627"/>
                </a:lnTo>
                <a:lnTo>
                  <a:pt x="253249" y="100241"/>
                </a:lnTo>
                <a:lnTo>
                  <a:pt x="299556" y="100241"/>
                </a:lnTo>
                <a:lnTo>
                  <a:pt x="294913" y="95963"/>
                </a:lnTo>
                <a:lnTo>
                  <a:pt x="279828" y="84531"/>
                </a:lnTo>
                <a:close/>
              </a:path>
              <a:path w="407670" h="313055">
                <a:moveTo>
                  <a:pt x="228558" y="84851"/>
                </a:moveTo>
                <a:lnTo>
                  <a:pt x="228992" y="85123"/>
                </a:lnTo>
                <a:lnTo>
                  <a:pt x="228558" y="84851"/>
                </a:lnTo>
                <a:close/>
              </a:path>
              <a:path w="407670" h="313055">
                <a:moveTo>
                  <a:pt x="228047" y="84531"/>
                </a:moveTo>
                <a:lnTo>
                  <a:pt x="228558" y="84851"/>
                </a:lnTo>
                <a:lnTo>
                  <a:pt x="229086" y="85123"/>
                </a:lnTo>
                <a:lnTo>
                  <a:pt x="228047" y="84531"/>
                </a:lnTo>
                <a:close/>
              </a:path>
              <a:path w="407670" h="313055">
                <a:moveTo>
                  <a:pt x="259431" y="70465"/>
                </a:moveTo>
                <a:lnTo>
                  <a:pt x="200629" y="70465"/>
                </a:lnTo>
                <a:lnTo>
                  <a:pt x="201656" y="70943"/>
                </a:lnTo>
                <a:lnTo>
                  <a:pt x="228558" y="84851"/>
                </a:lnTo>
                <a:lnTo>
                  <a:pt x="228047" y="84531"/>
                </a:lnTo>
                <a:lnTo>
                  <a:pt x="279828" y="84531"/>
                </a:lnTo>
                <a:lnTo>
                  <a:pt x="270000" y="77082"/>
                </a:lnTo>
                <a:lnTo>
                  <a:pt x="259431" y="70465"/>
                </a:lnTo>
                <a:close/>
              </a:path>
              <a:path w="407670" h="313055">
                <a:moveTo>
                  <a:pt x="201122" y="70719"/>
                </a:moveTo>
                <a:lnTo>
                  <a:pt x="201556" y="70943"/>
                </a:lnTo>
                <a:lnTo>
                  <a:pt x="201122" y="70719"/>
                </a:lnTo>
                <a:close/>
              </a:path>
              <a:path w="407670" h="313055">
                <a:moveTo>
                  <a:pt x="200629" y="70465"/>
                </a:moveTo>
                <a:lnTo>
                  <a:pt x="201122" y="70719"/>
                </a:lnTo>
                <a:lnTo>
                  <a:pt x="201656" y="70943"/>
                </a:lnTo>
                <a:lnTo>
                  <a:pt x="200629" y="70465"/>
                </a:lnTo>
                <a:close/>
              </a:path>
              <a:path w="407670" h="313055">
                <a:moveTo>
                  <a:pt x="239201" y="58190"/>
                </a:moveTo>
                <a:lnTo>
                  <a:pt x="171178" y="58190"/>
                </a:lnTo>
                <a:lnTo>
                  <a:pt x="172194" y="58571"/>
                </a:lnTo>
                <a:lnTo>
                  <a:pt x="201122" y="70719"/>
                </a:lnTo>
                <a:lnTo>
                  <a:pt x="200629" y="70465"/>
                </a:lnTo>
                <a:lnTo>
                  <a:pt x="259431" y="70465"/>
                </a:lnTo>
                <a:lnTo>
                  <a:pt x="242703" y="59993"/>
                </a:lnTo>
                <a:lnTo>
                  <a:pt x="239201" y="58190"/>
                </a:lnTo>
                <a:close/>
              </a:path>
              <a:path w="407670" h="313055">
                <a:moveTo>
                  <a:pt x="171684" y="58402"/>
                </a:moveTo>
                <a:lnTo>
                  <a:pt x="172088" y="58571"/>
                </a:lnTo>
                <a:lnTo>
                  <a:pt x="171684" y="58402"/>
                </a:lnTo>
                <a:close/>
              </a:path>
              <a:path w="407670" h="313055">
                <a:moveTo>
                  <a:pt x="171178" y="58190"/>
                </a:moveTo>
                <a:lnTo>
                  <a:pt x="171684" y="58402"/>
                </a:lnTo>
                <a:lnTo>
                  <a:pt x="172194" y="58571"/>
                </a:lnTo>
                <a:lnTo>
                  <a:pt x="171178" y="58190"/>
                </a:lnTo>
                <a:close/>
              </a:path>
              <a:path w="407670" h="313055">
                <a:moveTo>
                  <a:pt x="219123" y="47848"/>
                </a:moveTo>
                <a:lnTo>
                  <a:pt x="139881" y="47848"/>
                </a:lnTo>
                <a:lnTo>
                  <a:pt x="140888" y="48141"/>
                </a:lnTo>
                <a:lnTo>
                  <a:pt x="171684" y="58402"/>
                </a:lnTo>
                <a:lnTo>
                  <a:pt x="171178" y="58190"/>
                </a:lnTo>
                <a:lnTo>
                  <a:pt x="239201" y="58190"/>
                </a:lnTo>
                <a:lnTo>
                  <a:pt x="219123" y="47848"/>
                </a:lnTo>
                <a:close/>
              </a:path>
              <a:path w="407670" h="313055">
                <a:moveTo>
                  <a:pt x="140376" y="48012"/>
                </a:moveTo>
                <a:lnTo>
                  <a:pt x="140765" y="48141"/>
                </a:lnTo>
                <a:lnTo>
                  <a:pt x="140376" y="48012"/>
                </a:lnTo>
                <a:close/>
              </a:path>
              <a:path w="407670" h="313055">
                <a:moveTo>
                  <a:pt x="139881" y="47848"/>
                </a:moveTo>
                <a:lnTo>
                  <a:pt x="140376" y="48012"/>
                </a:lnTo>
                <a:lnTo>
                  <a:pt x="140888" y="48141"/>
                </a:lnTo>
                <a:lnTo>
                  <a:pt x="139881" y="47848"/>
                </a:lnTo>
                <a:close/>
              </a:path>
              <a:path w="407670" h="313055">
                <a:moveTo>
                  <a:pt x="107424" y="39706"/>
                </a:moveTo>
                <a:lnTo>
                  <a:pt x="140376" y="48012"/>
                </a:lnTo>
                <a:lnTo>
                  <a:pt x="139881" y="47848"/>
                </a:lnTo>
                <a:lnTo>
                  <a:pt x="219123" y="47848"/>
                </a:lnTo>
                <a:lnTo>
                  <a:pt x="213210" y="44803"/>
                </a:lnTo>
                <a:lnTo>
                  <a:pt x="201243" y="39795"/>
                </a:lnTo>
                <a:lnTo>
                  <a:pt x="107927" y="39795"/>
                </a:lnTo>
                <a:lnTo>
                  <a:pt x="107424" y="39706"/>
                </a:lnTo>
                <a:close/>
              </a:path>
              <a:path w="407670" h="313055">
                <a:moveTo>
                  <a:pt x="106926" y="39580"/>
                </a:moveTo>
                <a:lnTo>
                  <a:pt x="107424" y="39706"/>
                </a:lnTo>
                <a:lnTo>
                  <a:pt x="107927" y="39795"/>
                </a:lnTo>
                <a:lnTo>
                  <a:pt x="106926" y="39580"/>
                </a:lnTo>
                <a:close/>
              </a:path>
              <a:path w="407670" h="313055">
                <a:moveTo>
                  <a:pt x="200731" y="39580"/>
                </a:moveTo>
                <a:lnTo>
                  <a:pt x="106926" y="39580"/>
                </a:lnTo>
                <a:lnTo>
                  <a:pt x="107927" y="39795"/>
                </a:lnTo>
                <a:lnTo>
                  <a:pt x="201243" y="39795"/>
                </a:lnTo>
                <a:lnTo>
                  <a:pt x="200731" y="39580"/>
                </a:lnTo>
                <a:close/>
              </a:path>
              <a:path w="407670" h="313055">
                <a:moveTo>
                  <a:pt x="73002" y="33609"/>
                </a:moveTo>
                <a:lnTo>
                  <a:pt x="107424" y="39706"/>
                </a:lnTo>
                <a:lnTo>
                  <a:pt x="106926" y="39580"/>
                </a:lnTo>
                <a:lnTo>
                  <a:pt x="200731" y="39580"/>
                </a:lnTo>
                <a:lnTo>
                  <a:pt x="186585" y="33661"/>
                </a:lnTo>
                <a:lnTo>
                  <a:pt x="73499" y="33661"/>
                </a:lnTo>
                <a:lnTo>
                  <a:pt x="73002" y="33609"/>
                </a:lnTo>
                <a:close/>
              </a:path>
              <a:path w="407670" h="313055">
                <a:moveTo>
                  <a:pt x="72501" y="33520"/>
                </a:moveTo>
                <a:lnTo>
                  <a:pt x="73002" y="33609"/>
                </a:lnTo>
                <a:lnTo>
                  <a:pt x="73499" y="33661"/>
                </a:lnTo>
                <a:lnTo>
                  <a:pt x="72501" y="33520"/>
                </a:lnTo>
                <a:close/>
              </a:path>
              <a:path w="407670" h="313055">
                <a:moveTo>
                  <a:pt x="186249" y="33520"/>
                </a:moveTo>
                <a:lnTo>
                  <a:pt x="72501" y="33520"/>
                </a:lnTo>
                <a:lnTo>
                  <a:pt x="73499" y="33661"/>
                </a:lnTo>
                <a:lnTo>
                  <a:pt x="186585" y="33661"/>
                </a:lnTo>
                <a:lnTo>
                  <a:pt x="186249" y="33520"/>
                </a:lnTo>
                <a:close/>
              </a:path>
              <a:path w="407670" h="313055">
                <a:moveTo>
                  <a:pt x="37297" y="29855"/>
                </a:moveTo>
                <a:lnTo>
                  <a:pt x="73002" y="33609"/>
                </a:lnTo>
                <a:lnTo>
                  <a:pt x="72501" y="33520"/>
                </a:lnTo>
                <a:lnTo>
                  <a:pt x="186249" y="33520"/>
                </a:lnTo>
                <a:lnTo>
                  <a:pt x="181709" y="31620"/>
                </a:lnTo>
                <a:lnTo>
                  <a:pt x="176442" y="29872"/>
                </a:lnTo>
                <a:lnTo>
                  <a:pt x="37793" y="29872"/>
                </a:lnTo>
                <a:lnTo>
                  <a:pt x="37297" y="29855"/>
                </a:lnTo>
                <a:close/>
              </a:path>
              <a:path w="407670" h="313055">
                <a:moveTo>
                  <a:pt x="36796" y="29803"/>
                </a:moveTo>
                <a:lnTo>
                  <a:pt x="37297" y="29855"/>
                </a:lnTo>
                <a:lnTo>
                  <a:pt x="37793" y="29872"/>
                </a:lnTo>
                <a:lnTo>
                  <a:pt x="36796" y="29803"/>
                </a:lnTo>
                <a:close/>
              </a:path>
              <a:path w="407670" h="313055">
                <a:moveTo>
                  <a:pt x="176231" y="29803"/>
                </a:moveTo>
                <a:lnTo>
                  <a:pt x="36796" y="29803"/>
                </a:lnTo>
                <a:lnTo>
                  <a:pt x="37793" y="29872"/>
                </a:lnTo>
                <a:lnTo>
                  <a:pt x="176442" y="29872"/>
                </a:lnTo>
                <a:lnTo>
                  <a:pt x="176231" y="29803"/>
                </a:lnTo>
                <a:close/>
              </a:path>
              <a:path w="407670" h="313055">
                <a:moveTo>
                  <a:pt x="993" y="0"/>
                </a:moveTo>
                <a:lnTo>
                  <a:pt x="0" y="28558"/>
                </a:lnTo>
                <a:lnTo>
                  <a:pt x="37297" y="29855"/>
                </a:lnTo>
                <a:lnTo>
                  <a:pt x="36796" y="29803"/>
                </a:lnTo>
                <a:lnTo>
                  <a:pt x="176231" y="29803"/>
                </a:lnTo>
                <a:lnTo>
                  <a:pt x="148382" y="20562"/>
                </a:lnTo>
                <a:lnTo>
                  <a:pt x="113414" y="11747"/>
                </a:lnTo>
                <a:lnTo>
                  <a:pt x="76988" y="5295"/>
                </a:lnTo>
                <a:lnTo>
                  <a:pt x="39287" y="1332"/>
                </a:lnTo>
                <a:lnTo>
                  <a:pt x="993" y="0"/>
                </a:lnTo>
                <a:close/>
              </a:path>
            </a:pathLst>
          </a:custGeom>
          <a:solidFill>
            <a:srgbClr val="A2E9C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 txBox="1"/>
          <p:nvPr/>
        </p:nvSpPr>
        <p:spPr>
          <a:xfrm>
            <a:off x="4564306" y="1724659"/>
            <a:ext cx="16611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latin typeface="Calibri"/>
                <a:cs typeface="Calibri"/>
              </a:rPr>
              <a:t>Column/Attribute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5093999" y="3529708"/>
            <a:ext cx="314960" cy="85725"/>
          </a:xfrm>
          <a:custGeom>
            <a:avLst/>
            <a:gdLst/>
            <a:ahLst/>
            <a:cxnLst/>
            <a:rect l="l" t="t" r="r" b="b"/>
            <a:pathLst>
              <a:path w="314960" h="85725">
                <a:moveTo>
                  <a:pt x="228851" y="57149"/>
                </a:moveTo>
                <a:lnTo>
                  <a:pt x="228851" y="85725"/>
                </a:lnTo>
                <a:lnTo>
                  <a:pt x="286001" y="57150"/>
                </a:lnTo>
                <a:lnTo>
                  <a:pt x="228851" y="57149"/>
                </a:lnTo>
                <a:close/>
              </a:path>
              <a:path w="314960" h="85725">
                <a:moveTo>
                  <a:pt x="228851" y="28574"/>
                </a:moveTo>
                <a:lnTo>
                  <a:pt x="228851" y="57149"/>
                </a:lnTo>
                <a:lnTo>
                  <a:pt x="243138" y="57150"/>
                </a:lnTo>
                <a:lnTo>
                  <a:pt x="243138" y="28575"/>
                </a:lnTo>
                <a:lnTo>
                  <a:pt x="228851" y="28574"/>
                </a:lnTo>
                <a:close/>
              </a:path>
              <a:path w="314960" h="85725">
                <a:moveTo>
                  <a:pt x="228851" y="0"/>
                </a:moveTo>
                <a:lnTo>
                  <a:pt x="228851" y="28574"/>
                </a:lnTo>
                <a:lnTo>
                  <a:pt x="243138" y="28575"/>
                </a:lnTo>
                <a:lnTo>
                  <a:pt x="243138" y="57150"/>
                </a:lnTo>
                <a:lnTo>
                  <a:pt x="286003" y="57148"/>
                </a:lnTo>
                <a:lnTo>
                  <a:pt x="314576" y="42862"/>
                </a:lnTo>
                <a:lnTo>
                  <a:pt x="228851" y="0"/>
                </a:lnTo>
                <a:close/>
              </a:path>
              <a:path w="314960" h="85725">
                <a:moveTo>
                  <a:pt x="0" y="28573"/>
                </a:moveTo>
                <a:lnTo>
                  <a:pt x="0" y="57148"/>
                </a:lnTo>
                <a:lnTo>
                  <a:pt x="228851" y="57149"/>
                </a:lnTo>
                <a:lnTo>
                  <a:pt x="228851" y="28574"/>
                </a:lnTo>
                <a:lnTo>
                  <a:pt x="0" y="28573"/>
                </a:lnTo>
                <a:close/>
              </a:path>
            </a:pathLst>
          </a:custGeom>
          <a:solidFill>
            <a:srgbClr val="A2E9C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5427558" y="3222370"/>
            <a:ext cx="6764655" cy="677545"/>
          </a:xfrm>
          <a:custGeom>
            <a:avLst/>
            <a:gdLst/>
            <a:ahLst/>
            <a:cxnLst/>
            <a:rect l="l" t="t" r="r" b="b"/>
            <a:pathLst>
              <a:path w="6764655" h="677545">
                <a:moveTo>
                  <a:pt x="6651597" y="0"/>
                </a:moveTo>
                <a:lnTo>
                  <a:pt x="112844" y="0"/>
                </a:lnTo>
                <a:lnTo>
                  <a:pt x="90882" y="4434"/>
                </a:lnTo>
                <a:lnTo>
                  <a:pt x="72948" y="16525"/>
                </a:lnTo>
                <a:lnTo>
                  <a:pt x="60856" y="34460"/>
                </a:lnTo>
                <a:lnTo>
                  <a:pt x="56422" y="56422"/>
                </a:lnTo>
                <a:lnTo>
                  <a:pt x="56420" y="282127"/>
                </a:lnTo>
                <a:lnTo>
                  <a:pt x="51983" y="304089"/>
                </a:lnTo>
                <a:lnTo>
                  <a:pt x="39885" y="322024"/>
                </a:lnTo>
                <a:lnTo>
                  <a:pt x="21962" y="334108"/>
                </a:lnTo>
                <a:lnTo>
                  <a:pt x="0" y="338542"/>
                </a:lnTo>
                <a:lnTo>
                  <a:pt x="21973" y="342984"/>
                </a:lnTo>
                <a:lnTo>
                  <a:pt x="39902" y="355076"/>
                </a:lnTo>
                <a:lnTo>
                  <a:pt x="51990" y="373010"/>
                </a:lnTo>
                <a:lnTo>
                  <a:pt x="56422" y="394964"/>
                </a:lnTo>
                <a:lnTo>
                  <a:pt x="56422" y="620670"/>
                </a:lnTo>
                <a:lnTo>
                  <a:pt x="60856" y="642632"/>
                </a:lnTo>
                <a:lnTo>
                  <a:pt x="72948" y="660567"/>
                </a:lnTo>
                <a:lnTo>
                  <a:pt x="90882" y="672658"/>
                </a:lnTo>
                <a:lnTo>
                  <a:pt x="112844" y="677092"/>
                </a:lnTo>
                <a:lnTo>
                  <a:pt x="6651597" y="677092"/>
                </a:lnTo>
                <a:lnTo>
                  <a:pt x="6691493" y="660567"/>
                </a:lnTo>
                <a:lnTo>
                  <a:pt x="6708019" y="620670"/>
                </a:lnTo>
                <a:lnTo>
                  <a:pt x="6708020" y="394964"/>
                </a:lnTo>
                <a:lnTo>
                  <a:pt x="6712458" y="373003"/>
                </a:lnTo>
                <a:lnTo>
                  <a:pt x="6724556" y="355068"/>
                </a:lnTo>
                <a:lnTo>
                  <a:pt x="6742479" y="342984"/>
                </a:lnTo>
                <a:lnTo>
                  <a:pt x="6764441" y="338550"/>
                </a:lnTo>
                <a:lnTo>
                  <a:pt x="6742468" y="334108"/>
                </a:lnTo>
                <a:lnTo>
                  <a:pt x="6724540" y="322016"/>
                </a:lnTo>
                <a:lnTo>
                  <a:pt x="6712451" y="304082"/>
                </a:lnTo>
                <a:lnTo>
                  <a:pt x="6708019" y="282127"/>
                </a:lnTo>
                <a:lnTo>
                  <a:pt x="6708019" y="56422"/>
                </a:lnTo>
                <a:lnTo>
                  <a:pt x="6703585" y="34460"/>
                </a:lnTo>
                <a:lnTo>
                  <a:pt x="6691493" y="16525"/>
                </a:lnTo>
                <a:lnTo>
                  <a:pt x="6673558" y="4434"/>
                </a:lnTo>
                <a:lnTo>
                  <a:pt x="6651597" y="0"/>
                </a:lnTo>
                <a:close/>
              </a:path>
            </a:pathLst>
          </a:custGeom>
          <a:solidFill>
            <a:srgbClr val="73DFAC">
              <a:alpha val="2313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5427558" y="3222370"/>
            <a:ext cx="113030" cy="677545"/>
          </a:xfrm>
          <a:custGeom>
            <a:avLst/>
            <a:gdLst/>
            <a:ahLst/>
            <a:cxnLst/>
            <a:rect l="l" t="t" r="r" b="b"/>
            <a:pathLst>
              <a:path w="113029" h="677545">
                <a:moveTo>
                  <a:pt x="112844" y="677093"/>
                </a:moveTo>
                <a:lnTo>
                  <a:pt x="90882" y="672659"/>
                </a:lnTo>
                <a:lnTo>
                  <a:pt x="72947" y="660567"/>
                </a:lnTo>
                <a:lnTo>
                  <a:pt x="60856" y="642632"/>
                </a:lnTo>
                <a:lnTo>
                  <a:pt x="56422" y="620670"/>
                </a:lnTo>
                <a:lnTo>
                  <a:pt x="56422" y="394965"/>
                </a:lnTo>
                <a:lnTo>
                  <a:pt x="51988" y="373003"/>
                </a:lnTo>
                <a:lnTo>
                  <a:pt x="39896" y="355068"/>
                </a:lnTo>
                <a:lnTo>
                  <a:pt x="21962" y="342976"/>
                </a:lnTo>
                <a:lnTo>
                  <a:pt x="0" y="338542"/>
                </a:lnTo>
                <a:lnTo>
                  <a:pt x="21962" y="334108"/>
                </a:lnTo>
                <a:lnTo>
                  <a:pt x="39896" y="322017"/>
                </a:lnTo>
                <a:lnTo>
                  <a:pt x="51988" y="304082"/>
                </a:lnTo>
                <a:lnTo>
                  <a:pt x="56422" y="282120"/>
                </a:lnTo>
                <a:lnTo>
                  <a:pt x="56422" y="56422"/>
                </a:lnTo>
                <a:lnTo>
                  <a:pt x="60856" y="34460"/>
                </a:lnTo>
                <a:lnTo>
                  <a:pt x="72947" y="16525"/>
                </a:lnTo>
                <a:lnTo>
                  <a:pt x="90882" y="4433"/>
                </a:lnTo>
                <a:lnTo>
                  <a:pt x="112844" y="0"/>
                </a:lnTo>
              </a:path>
            </a:pathLst>
          </a:custGeom>
          <a:ln w="19050">
            <a:solidFill>
              <a:srgbClr val="A2E9C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2079155" y="3222370"/>
            <a:ext cx="113030" cy="677545"/>
          </a:xfrm>
          <a:custGeom>
            <a:avLst/>
            <a:gdLst/>
            <a:ahLst/>
            <a:cxnLst/>
            <a:rect l="l" t="t" r="r" b="b"/>
            <a:pathLst>
              <a:path w="113029" h="677545">
                <a:moveTo>
                  <a:pt x="0" y="0"/>
                </a:moveTo>
                <a:lnTo>
                  <a:pt x="21961" y="4433"/>
                </a:lnTo>
                <a:lnTo>
                  <a:pt x="39896" y="16525"/>
                </a:lnTo>
                <a:lnTo>
                  <a:pt x="51988" y="34460"/>
                </a:lnTo>
                <a:lnTo>
                  <a:pt x="56422" y="56422"/>
                </a:lnTo>
                <a:lnTo>
                  <a:pt x="56422" y="282127"/>
                </a:lnTo>
                <a:lnTo>
                  <a:pt x="60855" y="304089"/>
                </a:lnTo>
                <a:lnTo>
                  <a:pt x="72947" y="322024"/>
                </a:lnTo>
                <a:lnTo>
                  <a:pt x="90882" y="334116"/>
                </a:lnTo>
                <a:lnTo>
                  <a:pt x="112844" y="338550"/>
                </a:lnTo>
                <a:lnTo>
                  <a:pt x="90882" y="342984"/>
                </a:lnTo>
                <a:lnTo>
                  <a:pt x="72947" y="355075"/>
                </a:lnTo>
                <a:lnTo>
                  <a:pt x="60855" y="373010"/>
                </a:lnTo>
                <a:lnTo>
                  <a:pt x="56422" y="394972"/>
                </a:lnTo>
                <a:lnTo>
                  <a:pt x="56422" y="620670"/>
                </a:lnTo>
                <a:lnTo>
                  <a:pt x="51988" y="642632"/>
                </a:lnTo>
                <a:lnTo>
                  <a:pt x="39896" y="660567"/>
                </a:lnTo>
                <a:lnTo>
                  <a:pt x="21961" y="672659"/>
                </a:lnTo>
                <a:lnTo>
                  <a:pt x="0" y="677093"/>
                </a:lnTo>
              </a:path>
            </a:pathLst>
          </a:custGeom>
          <a:ln w="19050">
            <a:solidFill>
              <a:srgbClr val="A2E9C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5569733" y="2317703"/>
            <a:ext cx="1074420" cy="3210560"/>
          </a:xfrm>
          <a:custGeom>
            <a:avLst/>
            <a:gdLst/>
            <a:ahLst/>
            <a:cxnLst/>
            <a:rect l="l" t="t" r="r" b="b"/>
            <a:pathLst>
              <a:path w="1074420" h="3210560">
                <a:moveTo>
                  <a:pt x="626645" y="3120608"/>
                </a:moveTo>
                <a:lnTo>
                  <a:pt x="447610" y="3120608"/>
                </a:lnTo>
                <a:lnTo>
                  <a:pt x="482454" y="3127643"/>
                </a:lnTo>
                <a:lnTo>
                  <a:pt x="510909" y="3146827"/>
                </a:lnTo>
                <a:lnTo>
                  <a:pt x="530093" y="3175282"/>
                </a:lnTo>
                <a:lnTo>
                  <a:pt x="537128" y="3210126"/>
                </a:lnTo>
                <a:lnTo>
                  <a:pt x="544163" y="3175282"/>
                </a:lnTo>
                <a:lnTo>
                  <a:pt x="563347" y="3146827"/>
                </a:lnTo>
                <a:lnTo>
                  <a:pt x="591801" y="3127643"/>
                </a:lnTo>
                <a:lnTo>
                  <a:pt x="626645" y="3120608"/>
                </a:lnTo>
                <a:close/>
              </a:path>
              <a:path w="1074420" h="3210560">
                <a:moveTo>
                  <a:pt x="984738" y="89517"/>
                </a:moveTo>
                <a:lnTo>
                  <a:pt x="89517" y="89517"/>
                </a:lnTo>
                <a:lnTo>
                  <a:pt x="54673" y="96552"/>
                </a:lnTo>
                <a:lnTo>
                  <a:pt x="26219" y="115736"/>
                </a:lnTo>
                <a:lnTo>
                  <a:pt x="7034" y="144191"/>
                </a:lnTo>
                <a:lnTo>
                  <a:pt x="0" y="179035"/>
                </a:lnTo>
                <a:lnTo>
                  <a:pt x="0" y="3031091"/>
                </a:lnTo>
                <a:lnTo>
                  <a:pt x="7034" y="3065935"/>
                </a:lnTo>
                <a:lnTo>
                  <a:pt x="26219" y="3094389"/>
                </a:lnTo>
                <a:lnTo>
                  <a:pt x="54673" y="3113573"/>
                </a:lnTo>
                <a:lnTo>
                  <a:pt x="89517" y="3120608"/>
                </a:lnTo>
                <a:lnTo>
                  <a:pt x="984738" y="3120608"/>
                </a:lnTo>
                <a:lnTo>
                  <a:pt x="1019582" y="3113573"/>
                </a:lnTo>
                <a:lnTo>
                  <a:pt x="1048037" y="3094389"/>
                </a:lnTo>
                <a:lnTo>
                  <a:pt x="1067221" y="3065935"/>
                </a:lnTo>
                <a:lnTo>
                  <a:pt x="1074256" y="3031091"/>
                </a:lnTo>
                <a:lnTo>
                  <a:pt x="1074256" y="179035"/>
                </a:lnTo>
                <a:lnTo>
                  <a:pt x="1067221" y="144191"/>
                </a:lnTo>
                <a:lnTo>
                  <a:pt x="1048037" y="115736"/>
                </a:lnTo>
                <a:lnTo>
                  <a:pt x="1019582" y="96552"/>
                </a:lnTo>
                <a:lnTo>
                  <a:pt x="984738" y="89517"/>
                </a:lnTo>
                <a:close/>
              </a:path>
              <a:path w="1074420" h="3210560">
                <a:moveTo>
                  <a:pt x="537128" y="0"/>
                </a:moveTo>
                <a:lnTo>
                  <a:pt x="530093" y="34844"/>
                </a:lnTo>
                <a:lnTo>
                  <a:pt x="510909" y="63298"/>
                </a:lnTo>
                <a:lnTo>
                  <a:pt x="482454" y="82482"/>
                </a:lnTo>
                <a:lnTo>
                  <a:pt x="447610" y="89517"/>
                </a:lnTo>
                <a:lnTo>
                  <a:pt x="626645" y="89517"/>
                </a:lnTo>
                <a:lnTo>
                  <a:pt x="591801" y="82482"/>
                </a:lnTo>
                <a:lnTo>
                  <a:pt x="563347" y="63298"/>
                </a:lnTo>
                <a:lnTo>
                  <a:pt x="544163" y="34844"/>
                </a:lnTo>
                <a:lnTo>
                  <a:pt x="537128" y="0"/>
                </a:lnTo>
                <a:close/>
              </a:path>
            </a:pathLst>
          </a:custGeom>
          <a:solidFill>
            <a:srgbClr val="73DFAC">
              <a:alpha val="2705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5569732" y="2317703"/>
            <a:ext cx="1074420" cy="179070"/>
          </a:xfrm>
          <a:custGeom>
            <a:avLst/>
            <a:gdLst/>
            <a:ahLst/>
            <a:cxnLst/>
            <a:rect l="l" t="t" r="r" b="b"/>
            <a:pathLst>
              <a:path w="1074420" h="179069">
                <a:moveTo>
                  <a:pt x="0" y="179035"/>
                </a:moveTo>
                <a:lnTo>
                  <a:pt x="7034" y="144191"/>
                </a:lnTo>
                <a:lnTo>
                  <a:pt x="26219" y="115736"/>
                </a:lnTo>
                <a:lnTo>
                  <a:pt x="54673" y="96552"/>
                </a:lnTo>
                <a:lnTo>
                  <a:pt x="89517" y="89517"/>
                </a:lnTo>
                <a:lnTo>
                  <a:pt x="447610" y="89517"/>
                </a:lnTo>
                <a:lnTo>
                  <a:pt x="482455" y="82483"/>
                </a:lnTo>
                <a:lnTo>
                  <a:pt x="510909" y="63298"/>
                </a:lnTo>
                <a:lnTo>
                  <a:pt x="530093" y="34844"/>
                </a:lnTo>
                <a:lnTo>
                  <a:pt x="537128" y="0"/>
                </a:lnTo>
                <a:lnTo>
                  <a:pt x="544163" y="34844"/>
                </a:lnTo>
                <a:lnTo>
                  <a:pt x="563347" y="63298"/>
                </a:lnTo>
                <a:lnTo>
                  <a:pt x="591802" y="82483"/>
                </a:lnTo>
                <a:lnTo>
                  <a:pt x="626646" y="89517"/>
                </a:lnTo>
                <a:lnTo>
                  <a:pt x="984739" y="89517"/>
                </a:lnTo>
                <a:lnTo>
                  <a:pt x="1019583" y="96552"/>
                </a:lnTo>
                <a:lnTo>
                  <a:pt x="1048037" y="115736"/>
                </a:lnTo>
                <a:lnTo>
                  <a:pt x="1067222" y="144191"/>
                </a:lnTo>
                <a:lnTo>
                  <a:pt x="1074257" y="179035"/>
                </a:lnTo>
              </a:path>
            </a:pathLst>
          </a:custGeom>
          <a:ln w="28575">
            <a:solidFill>
              <a:srgbClr val="A2E9C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5569732" y="5348794"/>
            <a:ext cx="1074420" cy="179070"/>
          </a:xfrm>
          <a:custGeom>
            <a:avLst/>
            <a:gdLst/>
            <a:ahLst/>
            <a:cxnLst/>
            <a:rect l="l" t="t" r="r" b="b"/>
            <a:pathLst>
              <a:path w="1074420" h="179070">
                <a:moveTo>
                  <a:pt x="1074257" y="0"/>
                </a:moveTo>
                <a:lnTo>
                  <a:pt x="1067222" y="34844"/>
                </a:lnTo>
                <a:lnTo>
                  <a:pt x="1048037" y="63299"/>
                </a:lnTo>
                <a:lnTo>
                  <a:pt x="1019583" y="82483"/>
                </a:lnTo>
                <a:lnTo>
                  <a:pt x="984739" y="89518"/>
                </a:lnTo>
                <a:lnTo>
                  <a:pt x="626646" y="89518"/>
                </a:lnTo>
                <a:lnTo>
                  <a:pt x="591802" y="96552"/>
                </a:lnTo>
                <a:lnTo>
                  <a:pt x="563347" y="115737"/>
                </a:lnTo>
                <a:lnTo>
                  <a:pt x="544163" y="144191"/>
                </a:lnTo>
                <a:lnTo>
                  <a:pt x="537128" y="179036"/>
                </a:lnTo>
                <a:lnTo>
                  <a:pt x="530093" y="144191"/>
                </a:lnTo>
                <a:lnTo>
                  <a:pt x="510909" y="115737"/>
                </a:lnTo>
                <a:lnTo>
                  <a:pt x="482455" y="96552"/>
                </a:lnTo>
                <a:lnTo>
                  <a:pt x="447610" y="89518"/>
                </a:lnTo>
                <a:lnTo>
                  <a:pt x="89517" y="89518"/>
                </a:lnTo>
                <a:lnTo>
                  <a:pt x="54673" y="82483"/>
                </a:lnTo>
                <a:lnTo>
                  <a:pt x="26219" y="63299"/>
                </a:lnTo>
                <a:lnTo>
                  <a:pt x="7034" y="34844"/>
                </a:lnTo>
                <a:lnTo>
                  <a:pt x="0" y="0"/>
                </a:lnTo>
              </a:path>
            </a:pathLst>
          </a:custGeom>
          <a:ln w="28575">
            <a:solidFill>
              <a:srgbClr val="A2E9C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 txBox="1"/>
          <p:nvPr/>
        </p:nvSpPr>
        <p:spPr>
          <a:xfrm>
            <a:off x="4438323" y="3273044"/>
            <a:ext cx="530225" cy="568325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2700" marR="5080">
              <a:lnSpc>
                <a:spcPts val="2110"/>
              </a:lnSpc>
              <a:spcBef>
                <a:spcPts val="210"/>
              </a:spcBef>
            </a:pPr>
            <a:r>
              <a:rPr sz="1800" spc="-40" dirty="0">
                <a:latin typeface="Calibri"/>
                <a:cs typeface="Calibri"/>
              </a:rPr>
              <a:t>R</a:t>
            </a:r>
            <a:r>
              <a:rPr sz="1800" spc="-10" dirty="0">
                <a:latin typeface="Calibri"/>
                <a:cs typeface="Calibri"/>
              </a:rPr>
              <a:t>o</a:t>
            </a:r>
            <a:r>
              <a:rPr sz="1800" dirty="0">
                <a:latin typeface="Calibri"/>
                <a:cs typeface="Calibri"/>
              </a:rPr>
              <a:t>w/  </a:t>
            </a:r>
            <a:r>
              <a:rPr sz="1800" spc="-114" dirty="0">
                <a:latin typeface="Calibri"/>
                <a:cs typeface="Calibri"/>
              </a:rPr>
              <a:t>T</a:t>
            </a:r>
            <a:r>
              <a:rPr sz="1800" spc="5" dirty="0">
                <a:latin typeface="Calibri"/>
                <a:cs typeface="Calibri"/>
              </a:rPr>
              <a:t>up</a:t>
            </a:r>
            <a:r>
              <a:rPr sz="1800" spc="-5" dirty="0">
                <a:latin typeface="Calibri"/>
                <a:cs typeface="Calibri"/>
              </a:rPr>
              <a:t>l</a:t>
            </a:r>
            <a:r>
              <a:rPr sz="1800" dirty="0">
                <a:latin typeface="Calibri"/>
                <a:cs typeface="Calibri"/>
              </a:rPr>
              <a:t>e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806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35"/>
              </a:spcBef>
            </a:pPr>
            <a:r>
              <a:rPr spc="75" dirty="0"/>
              <a:t>Introduction </a:t>
            </a:r>
            <a:r>
              <a:rPr spc="65" dirty="0"/>
              <a:t>to Relational</a:t>
            </a:r>
            <a:r>
              <a:rPr spc="-325" dirty="0"/>
              <a:t> </a:t>
            </a:r>
            <a:r>
              <a:rPr spc="80" dirty="0"/>
              <a:t>Databases</a:t>
            </a:r>
          </a:p>
          <a:p>
            <a:pPr marR="5080" algn="r">
              <a:lnSpc>
                <a:spcPct val="100000"/>
              </a:lnSpc>
              <a:spcBef>
                <a:spcPts val="489"/>
              </a:spcBef>
            </a:pPr>
            <a:r>
              <a:rPr sz="2000" b="0" spc="35" dirty="0">
                <a:solidFill>
                  <a:srgbClr val="BFBFBF"/>
                </a:solidFill>
                <a:latin typeface="Calibri"/>
                <a:cs typeface="Calibri"/>
              </a:rPr>
              <a:t>R</a:t>
            </a:r>
            <a:r>
              <a:rPr sz="2000" b="0" spc="50" dirty="0">
                <a:solidFill>
                  <a:srgbClr val="BFBFBF"/>
                </a:solidFill>
                <a:latin typeface="Calibri"/>
                <a:cs typeface="Calibri"/>
              </a:rPr>
              <a:t>D</a:t>
            </a:r>
            <a:r>
              <a:rPr sz="2000" b="0" spc="-5" dirty="0">
                <a:solidFill>
                  <a:srgbClr val="BFBFBF"/>
                </a:solidFill>
                <a:latin typeface="Calibri"/>
                <a:cs typeface="Calibri"/>
              </a:rPr>
              <a:t>B</a:t>
            </a:r>
            <a:r>
              <a:rPr sz="2000" b="0" spc="-100" dirty="0">
                <a:solidFill>
                  <a:srgbClr val="BFBFBF"/>
                </a:solidFill>
                <a:latin typeface="Calibri"/>
                <a:cs typeface="Calibri"/>
              </a:rPr>
              <a:t>M</a:t>
            </a:r>
            <a:r>
              <a:rPr sz="2000" b="0" spc="65" dirty="0">
                <a:solidFill>
                  <a:srgbClr val="BFBFBF"/>
                </a:solidFill>
                <a:latin typeface="Calibri"/>
                <a:cs typeface="Calibri"/>
              </a:rPr>
              <a:t>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1384566"/>
            <a:ext cx="12192000" cy="845185"/>
          </a:xfrm>
          <a:custGeom>
            <a:avLst/>
            <a:gdLst/>
            <a:ahLst/>
            <a:cxnLst/>
            <a:rect l="l" t="t" r="r" b="b"/>
            <a:pathLst>
              <a:path w="12192000" h="845185">
                <a:moveTo>
                  <a:pt x="0" y="0"/>
                </a:moveTo>
                <a:lnTo>
                  <a:pt x="12192000" y="0"/>
                </a:lnTo>
                <a:lnTo>
                  <a:pt x="12192000" y="844600"/>
                </a:lnTo>
                <a:lnTo>
                  <a:pt x="0" y="844600"/>
                </a:lnTo>
                <a:lnTo>
                  <a:pt x="0" y="0"/>
                </a:lnTo>
                <a:close/>
              </a:path>
            </a:pathLst>
          </a:custGeom>
          <a:solidFill>
            <a:srgbClr val="0766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79512" y="1449324"/>
            <a:ext cx="400939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b="1" spc="-5" dirty="0">
                <a:solidFill>
                  <a:srgbClr val="FFFFFF"/>
                </a:solidFill>
                <a:latin typeface="Myanmar Text"/>
                <a:cs typeface="Myanmar Text"/>
              </a:rPr>
              <a:t>SAMPLE</a:t>
            </a:r>
            <a:r>
              <a:rPr sz="4400" b="1" spc="-65" dirty="0">
                <a:solidFill>
                  <a:srgbClr val="FFFFFF"/>
                </a:solidFill>
                <a:latin typeface="Myanmar Text"/>
                <a:cs typeface="Myanmar Text"/>
              </a:rPr>
              <a:t> </a:t>
            </a:r>
            <a:r>
              <a:rPr sz="4400" b="1" spc="-5" dirty="0">
                <a:solidFill>
                  <a:srgbClr val="FFFFFF"/>
                </a:solidFill>
                <a:latin typeface="Myanmar Text"/>
                <a:cs typeface="Myanmar Text"/>
              </a:rPr>
              <a:t>TABLE</a:t>
            </a:r>
            <a:endParaRPr sz="4400">
              <a:latin typeface="Myanmar Text"/>
              <a:cs typeface="Myanmar Text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574675" y="3033950"/>
          <a:ext cx="11029949" cy="196008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059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059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059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059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0599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90021">
                <a:tc>
                  <a:txBody>
                    <a:bodyPr/>
                    <a:lstStyle/>
                    <a:p>
                      <a:pPr marL="11430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2200" b="1" spc="-10" dirty="0">
                          <a:latin typeface="Calibri"/>
                          <a:cs typeface="Calibri"/>
                        </a:rPr>
                        <a:t>FirstName </a:t>
                      </a:r>
                      <a:r>
                        <a:rPr sz="2200" b="1" spc="-15" dirty="0">
                          <a:latin typeface="Calibri"/>
                          <a:cs typeface="Calibri"/>
                        </a:rPr>
                        <a:t>(text)</a:t>
                      </a:r>
                      <a:endParaRPr sz="2200" dirty="0">
                        <a:latin typeface="Calibri"/>
                        <a:cs typeface="Calibri"/>
                      </a:endParaRPr>
                    </a:p>
                  </a:txBody>
                  <a:tcPr marL="0" marR="0" marT="45085" marB="0">
                    <a:lnL w="19050">
                      <a:solidFill>
                        <a:srgbClr val="9CDBF7"/>
                      </a:solidFill>
                      <a:prstDash val="solid"/>
                    </a:lnL>
                    <a:lnR w="19050">
                      <a:solidFill>
                        <a:srgbClr val="9CDBF7"/>
                      </a:solidFill>
                      <a:prstDash val="solid"/>
                    </a:lnR>
                    <a:lnT w="19050">
                      <a:solidFill>
                        <a:srgbClr val="9CDBF7"/>
                      </a:solidFill>
                      <a:prstDash val="solid"/>
                    </a:lnT>
                    <a:lnB w="28575">
                      <a:solidFill>
                        <a:srgbClr val="9CDBF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3664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2200" b="1" spc="-10" dirty="0">
                          <a:latin typeface="Calibri"/>
                          <a:cs typeface="Calibri"/>
                        </a:rPr>
                        <a:t>LastName </a:t>
                      </a:r>
                      <a:r>
                        <a:rPr sz="2200" b="1" spc="-15" dirty="0">
                          <a:latin typeface="Calibri"/>
                          <a:cs typeface="Calibri"/>
                        </a:rPr>
                        <a:t>(text)</a:t>
                      </a:r>
                      <a:endParaRPr sz="2200">
                        <a:latin typeface="Calibri"/>
                        <a:cs typeface="Calibri"/>
                      </a:endParaRPr>
                    </a:p>
                  </a:txBody>
                  <a:tcPr marL="0" marR="0" marT="45085" marB="0">
                    <a:lnL w="19050">
                      <a:solidFill>
                        <a:srgbClr val="9CDBF7"/>
                      </a:solidFill>
                      <a:prstDash val="solid"/>
                    </a:lnL>
                    <a:lnR w="19050">
                      <a:solidFill>
                        <a:srgbClr val="9CDBF7"/>
                      </a:solidFill>
                      <a:prstDash val="solid"/>
                    </a:lnR>
                    <a:lnT w="19050">
                      <a:solidFill>
                        <a:srgbClr val="9CDBF7"/>
                      </a:solidFill>
                      <a:prstDash val="solid"/>
                    </a:lnT>
                    <a:lnB w="28575">
                      <a:solidFill>
                        <a:srgbClr val="9CDBF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3664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2200" b="1" spc="-10" dirty="0">
                          <a:latin typeface="Calibri"/>
                          <a:cs typeface="Calibri"/>
                        </a:rPr>
                        <a:t>HireDate</a:t>
                      </a:r>
                      <a:r>
                        <a:rPr sz="2200" b="1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200" b="1" spc="-10" dirty="0">
                          <a:latin typeface="Calibri"/>
                          <a:cs typeface="Calibri"/>
                        </a:rPr>
                        <a:t>(date)</a:t>
                      </a:r>
                      <a:endParaRPr sz="2200">
                        <a:latin typeface="Calibri"/>
                        <a:cs typeface="Calibri"/>
                      </a:endParaRPr>
                    </a:p>
                  </a:txBody>
                  <a:tcPr marL="0" marR="0" marT="45085" marB="0">
                    <a:lnL w="19050">
                      <a:solidFill>
                        <a:srgbClr val="9CDBF7"/>
                      </a:solidFill>
                      <a:prstDash val="solid"/>
                    </a:lnL>
                    <a:lnR w="19050">
                      <a:solidFill>
                        <a:srgbClr val="9CDBF7"/>
                      </a:solidFill>
                      <a:prstDash val="solid"/>
                    </a:lnR>
                    <a:lnT w="19050">
                      <a:solidFill>
                        <a:srgbClr val="9CDBF7"/>
                      </a:solidFill>
                      <a:prstDash val="solid"/>
                    </a:lnT>
                    <a:lnB w="28575">
                      <a:solidFill>
                        <a:srgbClr val="9CDBF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3664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2200" b="1" spc="-15" dirty="0">
                          <a:latin typeface="Calibri"/>
                          <a:cs typeface="Calibri"/>
                        </a:rPr>
                        <a:t>Grade</a:t>
                      </a:r>
                      <a:r>
                        <a:rPr sz="2200" b="1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200" b="1" spc="-5" dirty="0">
                          <a:latin typeface="Calibri"/>
                          <a:cs typeface="Calibri"/>
                        </a:rPr>
                        <a:t>(numeric)</a:t>
                      </a:r>
                      <a:endParaRPr sz="2200">
                        <a:latin typeface="Calibri"/>
                        <a:cs typeface="Calibri"/>
                      </a:endParaRPr>
                    </a:p>
                  </a:txBody>
                  <a:tcPr marL="0" marR="0" marT="45085" marB="0">
                    <a:lnL w="19050">
                      <a:solidFill>
                        <a:srgbClr val="9CDBF7"/>
                      </a:solidFill>
                      <a:prstDash val="solid"/>
                    </a:lnL>
                    <a:lnR w="19050">
                      <a:solidFill>
                        <a:srgbClr val="9CDBF7"/>
                      </a:solidFill>
                      <a:prstDash val="solid"/>
                    </a:lnR>
                    <a:lnT w="19050">
                      <a:solidFill>
                        <a:srgbClr val="9CDBF7"/>
                      </a:solidFill>
                      <a:prstDash val="solid"/>
                    </a:lnT>
                    <a:lnB w="28575">
                      <a:solidFill>
                        <a:srgbClr val="9CDBF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3664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2200" b="1" dirty="0">
                          <a:latin typeface="Calibri"/>
                          <a:cs typeface="Calibri"/>
                        </a:rPr>
                        <a:t>Salary</a:t>
                      </a:r>
                      <a:r>
                        <a:rPr sz="2200" b="1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200" b="1" spc="-5" dirty="0">
                          <a:latin typeface="Calibri"/>
                          <a:cs typeface="Calibri"/>
                        </a:rPr>
                        <a:t>(currency)</a:t>
                      </a:r>
                      <a:endParaRPr sz="2200">
                        <a:latin typeface="Calibri"/>
                        <a:cs typeface="Calibri"/>
                      </a:endParaRPr>
                    </a:p>
                  </a:txBody>
                  <a:tcPr marL="0" marR="0" marT="45085" marB="0">
                    <a:lnL w="19050">
                      <a:solidFill>
                        <a:srgbClr val="9CDBF7"/>
                      </a:solidFill>
                      <a:prstDash val="solid"/>
                    </a:lnL>
                    <a:lnR w="19050">
                      <a:solidFill>
                        <a:srgbClr val="9CDBF7"/>
                      </a:solidFill>
                      <a:prstDash val="solid"/>
                    </a:lnR>
                    <a:lnT w="19050">
                      <a:solidFill>
                        <a:srgbClr val="9CDBF7"/>
                      </a:solidFill>
                      <a:prstDash val="solid"/>
                    </a:lnT>
                    <a:lnB w="28575">
                      <a:solidFill>
                        <a:srgbClr val="9CDBF7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0021">
                <a:tc>
                  <a:txBody>
                    <a:bodyPr/>
                    <a:lstStyle/>
                    <a:p>
                      <a:pPr marL="114300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200" spc="-5" dirty="0">
                          <a:latin typeface="Calibri"/>
                          <a:cs typeface="Calibri"/>
                        </a:rPr>
                        <a:t>Alice</a:t>
                      </a:r>
                      <a:endParaRPr sz="2200">
                        <a:latin typeface="Calibri"/>
                        <a:cs typeface="Calibri"/>
                      </a:endParaRPr>
                    </a:p>
                  </a:txBody>
                  <a:tcPr marL="0" marR="0" marT="42545" marB="0">
                    <a:lnL w="19050">
                      <a:solidFill>
                        <a:srgbClr val="9CDBF7"/>
                      </a:solidFill>
                      <a:prstDash val="solid"/>
                    </a:lnL>
                    <a:lnR w="19050">
                      <a:solidFill>
                        <a:srgbClr val="9CDBF7"/>
                      </a:solidFill>
                      <a:prstDash val="solid"/>
                    </a:lnR>
                    <a:lnT w="28575">
                      <a:solidFill>
                        <a:srgbClr val="9CDBF7"/>
                      </a:solidFill>
                      <a:prstDash val="solid"/>
                    </a:lnT>
                    <a:lnB w="19050">
                      <a:solidFill>
                        <a:srgbClr val="9CDBF7"/>
                      </a:solidFill>
                      <a:prstDash val="solid"/>
                    </a:lnB>
                    <a:solidFill>
                      <a:srgbClr val="9CDBF7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13664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200" spc="-5" dirty="0">
                          <a:latin typeface="Calibri"/>
                          <a:cs typeface="Calibri"/>
                        </a:rPr>
                        <a:t>Smith</a:t>
                      </a:r>
                      <a:endParaRPr sz="2200">
                        <a:latin typeface="Calibri"/>
                        <a:cs typeface="Calibri"/>
                      </a:endParaRPr>
                    </a:p>
                  </a:txBody>
                  <a:tcPr marL="0" marR="0" marT="42545" marB="0">
                    <a:lnL w="19050">
                      <a:solidFill>
                        <a:srgbClr val="9CDBF7"/>
                      </a:solidFill>
                      <a:prstDash val="solid"/>
                    </a:lnL>
                    <a:lnR w="19050">
                      <a:solidFill>
                        <a:srgbClr val="9CDBF7"/>
                      </a:solidFill>
                      <a:prstDash val="solid"/>
                    </a:lnR>
                    <a:lnT w="28575">
                      <a:solidFill>
                        <a:srgbClr val="9CDBF7"/>
                      </a:solidFill>
                      <a:prstDash val="solid"/>
                    </a:lnT>
                    <a:lnB w="19050">
                      <a:solidFill>
                        <a:srgbClr val="9CDBF7"/>
                      </a:solidFill>
                      <a:prstDash val="solid"/>
                    </a:lnB>
                    <a:solidFill>
                      <a:srgbClr val="9CDBF7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13664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200" spc="-5" dirty="0">
                          <a:latin typeface="Calibri"/>
                          <a:cs typeface="Calibri"/>
                        </a:rPr>
                        <a:t>4/4/2009</a:t>
                      </a:r>
                      <a:endParaRPr sz="2200">
                        <a:latin typeface="Calibri"/>
                        <a:cs typeface="Calibri"/>
                      </a:endParaRPr>
                    </a:p>
                  </a:txBody>
                  <a:tcPr marL="0" marR="0" marT="42545" marB="0">
                    <a:lnL w="19050">
                      <a:solidFill>
                        <a:srgbClr val="9CDBF7"/>
                      </a:solidFill>
                      <a:prstDash val="solid"/>
                    </a:lnL>
                    <a:lnR w="19050">
                      <a:solidFill>
                        <a:srgbClr val="9CDBF7"/>
                      </a:solidFill>
                      <a:prstDash val="solid"/>
                    </a:lnR>
                    <a:lnT w="28575">
                      <a:solidFill>
                        <a:srgbClr val="9CDBF7"/>
                      </a:solidFill>
                      <a:prstDash val="solid"/>
                    </a:lnT>
                    <a:lnB w="19050">
                      <a:solidFill>
                        <a:srgbClr val="9CDBF7"/>
                      </a:solidFill>
                      <a:prstDash val="solid"/>
                    </a:lnB>
                    <a:solidFill>
                      <a:srgbClr val="9CDBF7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13664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200" dirty="0">
                          <a:latin typeface="Calibri"/>
                          <a:cs typeface="Calibri"/>
                        </a:rPr>
                        <a:t>4</a:t>
                      </a:r>
                      <a:endParaRPr sz="2200">
                        <a:latin typeface="Calibri"/>
                        <a:cs typeface="Calibri"/>
                      </a:endParaRPr>
                    </a:p>
                  </a:txBody>
                  <a:tcPr marL="0" marR="0" marT="42545" marB="0">
                    <a:lnL w="19050">
                      <a:solidFill>
                        <a:srgbClr val="9CDBF7"/>
                      </a:solidFill>
                      <a:prstDash val="solid"/>
                    </a:lnL>
                    <a:lnR w="19050">
                      <a:solidFill>
                        <a:srgbClr val="9CDBF7"/>
                      </a:solidFill>
                      <a:prstDash val="solid"/>
                    </a:lnR>
                    <a:lnT w="28575">
                      <a:solidFill>
                        <a:srgbClr val="9CDBF7"/>
                      </a:solidFill>
                      <a:prstDash val="solid"/>
                    </a:lnT>
                    <a:lnB w="19050">
                      <a:solidFill>
                        <a:srgbClr val="9CDBF7"/>
                      </a:solidFill>
                      <a:prstDash val="solid"/>
                    </a:lnB>
                    <a:solidFill>
                      <a:srgbClr val="9CDBF7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13664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2200" spc="-5" dirty="0">
                          <a:latin typeface="Calibri"/>
                          <a:cs typeface="Calibri"/>
                        </a:rPr>
                        <a:t>7500</a:t>
                      </a:r>
                      <a:endParaRPr sz="2200">
                        <a:latin typeface="Calibri"/>
                        <a:cs typeface="Calibri"/>
                      </a:endParaRPr>
                    </a:p>
                  </a:txBody>
                  <a:tcPr marL="0" marR="0" marT="42545" marB="0">
                    <a:lnL w="19050">
                      <a:solidFill>
                        <a:srgbClr val="9CDBF7"/>
                      </a:solidFill>
                      <a:prstDash val="solid"/>
                    </a:lnL>
                    <a:lnR w="19050">
                      <a:solidFill>
                        <a:srgbClr val="9CDBF7"/>
                      </a:solidFill>
                      <a:prstDash val="solid"/>
                    </a:lnR>
                    <a:lnT w="28575">
                      <a:solidFill>
                        <a:srgbClr val="9CDBF7"/>
                      </a:solidFill>
                      <a:prstDash val="solid"/>
                    </a:lnT>
                    <a:lnB w="19050">
                      <a:solidFill>
                        <a:srgbClr val="9CDBF7"/>
                      </a:solidFill>
                      <a:prstDash val="solid"/>
                    </a:lnB>
                    <a:solidFill>
                      <a:srgbClr val="9CDBF7">
                        <a:alpha val="1999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0021">
                <a:tc>
                  <a:txBody>
                    <a:bodyPr/>
                    <a:lstStyle/>
                    <a:p>
                      <a:pPr marL="114300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2200" spc="-65" dirty="0">
                          <a:latin typeface="Calibri"/>
                          <a:cs typeface="Calibri"/>
                        </a:rPr>
                        <a:t>Tom</a:t>
                      </a:r>
                      <a:endParaRPr sz="2200">
                        <a:latin typeface="Calibri"/>
                        <a:cs typeface="Calibri"/>
                      </a:endParaRPr>
                    </a:p>
                  </a:txBody>
                  <a:tcPr marL="0" marR="0" marT="43180" marB="0">
                    <a:lnL w="19050">
                      <a:solidFill>
                        <a:srgbClr val="9CDBF7"/>
                      </a:solidFill>
                      <a:prstDash val="solid"/>
                    </a:lnL>
                    <a:lnR w="19050">
                      <a:solidFill>
                        <a:srgbClr val="9CDBF7"/>
                      </a:solidFill>
                      <a:prstDash val="solid"/>
                    </a:lnR>
                    <a:lnT w="19050">
                      <a:solidFill>
                        <a:srgbClr val="9CDBF7"/>
                      </a:solidFill>
                      <a:prstDash val="solid"/>
                    </a:lnT>
                    <a:lnB w="19050">
                      <a:solidFill>
                        <a:srgbClr val="9CDBF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3664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2200" spc="-5" dirty="0">
                          <a:latin typeface="Calibri"/>
                          <a:cs typeface="Calibri"/>
                        </a:rPr>
                        <a:t>Williams</a:t>
                      </a:r>
                      <a:endParaRPr sz="2200">
                        <a:latin typeface="Calibri"/>
                        <a:cs typeface="Calibri"/>
                      </a:endParaRPr>
                    </a:p>
                  </a:txBody>
                  <a:tcPr marL="0" marR="0" marT="43180" marB="0">
                    <a:lnL w="19050">
                      <a:solidFill>
                        <a:srgbClr val="9CDBF7"/>
                      </a:solidFill>
                      <a:prstDash val="solid"/>
                    </a:lnL>
                    <a:lnR w="19050">
                      <a:solidFill>
                        <a:srgbClr val="9CDBF7"/>
                      </a:solidFill>
                      <a:prstDash val="solid"/>
                    </a:lnR>
                    <a:lnT w="19050">
                      <a:solidFill>
                        <a:srgbClr val="9CDBF7"/>
                      </a:solidFill>
                      <a:prstDash val="solid"/>
                    </a:lnT>
                    <a:lnB w="19050">
                      <a:solidFill>
                        <a:srgbClr val="9CDBF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3664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2200" spc="-5" dirty="0">
                          <a:latin typeface="Calibri"/>
                          <a:cs typeface="Calibri"/>
                        </a:rPr>
                        <a:t>3/1/2010</a:t>
                      </a:r>
                      <a:endParaRPr sz="2200">
                        <a:latin typeface="Calibri"/>
                        <a:cs typeface="Calibri"/>
                      </a:endParaRPr>
                    </a:p>
                  </a:txBody>
                  <a:tcPr marL="0" marR="0" marT="43180" marB="0">
                    <a:lnL w="19050">
                      <a:solidFill>
                        <a:srgbClr val="9CDBF7"/>
                      </a:solidFill>
                      <a:prstDash val="solid"/>
                    </a:lnL>
                    <a:lnR w="19050">
                      <a:solidFill>
                        <a:srgbClr val="9CDBF7"/>
                      </a:solidFill>
                      <a:prstDash val="solid"/>
                    </a:lnR>
                    <a:lnT w="19050">
                      <a:solidFill>
                        <a:srgbClr val="9CDBF7"/>
                      </a:solidFill>
                      <a:prstDash val="solid"/>
                    </a:lnT>
                    <a:lnB w="19050">
                      <a:solidFill>
                        <a:srgbClr val="9CDBF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3664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2200" dirty="0">
                          <a:latin typeface="Calibri"/>
                          <a:cs typeface="Calibri"/>
                        </a:rPr>
                        <a:t>6</a:t>
                      </a:r>
                      <a:endParaRPr sz="2200">
                        <a:latin typeface="Calibri"/>
                        <a:cs typeface="Calibri"/>
                      </a:endParaRPr>
                    </a:p>
                  </a:txBody>
                  <a:tcPr marL="0" marR="0" marT="43180" marB="0">
                    <a:lnL w="19050">
                      <a:solidFill>
                        <a:srgbClr val="9CDBF7"/>
                      </a:solidFill>
                      <a:prstDash val="solid"/>
                    </a:lnL>
                    <a:lnR w="19050">
                      <a:solidFill>
                        <a:srgbClr val="9CDBF7"/>
                      </a:solidFill>
                      <a:prstDash val="solid"/>
                    </a:lnR>
                    <a:lnT w="19050">
                      <a:solidFill>
                        <a:srgbClr val="9CDBF7"/>
                      </a:solidFill>
                      <a:prstDash val="solid"/>
                    </a:lnT>
                    <a:lnB w="19050">
                      <a:solidFill>
                        <a:srgbClr val="9CDBF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3664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2200" spc="-5" dirty="0">
                          <a:latin typeface="Calibri"/>
                          <a:cs typeface="Calibri"/>
                        </a:rPr>
                        <a:t>8000</a:t>
                      </a:r>
                      <a:endParaRPr sz="2200">
                        <a:latin typeface="Calibri"/>
                        <a:cs typeface="Calibri"/>
                      </a:endParaRPr>
                    </a:p>
                  </a:txBody>
                  <a:tcPr marL="0" marR="0" marT="43180" marB="0">
                    <a:lnL w="19050">
                      <a:solidFill>
                        <a:srgbClr val="9CDBF7"/>
                      </a:solidFill>
                      <a:prstDash val="solid"/>
                    </a:lnL>
                    <a:lnR w="19050">
                      <a:solidFill>
                        <a:srgbClr val="9CDBF7"/>
                      </a:solidFill>
                      <a:prstDash val="solid"/>
                    </a:lnR>
                    <a:lnT w="19050">
                      <a:solidFill>
                        <a:srgbClr val="9CDBF7"/>
                      </a:solidFill>
                      <a:prstDash val="solid"/>
                    </a:lnT>
                    <a:lnB w="19050">
                      <a:solidFill>
                        <a:srgbClr val="9CDBF7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0021">
                <a:tc>
                  <a:txBody>
                    <a:bodyPr/>
                    <a:lstStyle/>
                    <a:p>
                      <a:pPr marL="11430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2200" dirty="0">
                          <a:latin typeface="Calibri"/>
                          <a:cs typeface="Calibri"/>
                        </a:rPr>
                        <a:t>Bob</a:t>
                      </a:r>
                      <a:endParaRPr sz="2200">
                        <a:latin typeface="Calibri"/>
                        <a:cs typeface="Calibri"/>
                      </a:endParaRPr>
                    </a:p>
                  </a:txBody>
                  <a:tcPr marL="0" marR="0" marT="44450" marB="0">
                    <a:lnL w="19050">
                      <a:solidFill>
                        <a:srgbClr val="9CDBF7"/>
                      </a:solidFill>
                      <a:prstDash val="solid"/>
                    </a:lnL>
                    <a:lnR w="19050">
                      <a:solidFill>
                        <a:srgbClr val="9CDBF7"/>
                      </a:solidFill>
                      <a:prstDash val="solid"/>
                    </a:lnR>
                    <a:lnT w="19050">
                      <a:solidFill>
                        <a:srgbClr val="9CDBF7"/>
                      </a:solidFill>
                      <a:prstDash val="solid"/>
                    </a:lnT>
                    <a:lnB w="19050">
                      <a:solidFill>
                        <a:srgbClr val="9CDBF7"/>
                      </a:solidFill>
                      <a:prstDash val="solid"/>
                    </a:lnB>
                    <a:solidFill>
                      <a:srgbClr val="9CDBF7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13664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2200" spc="-15" dirty="0">
                          <a:latin typeface="Calibri"/>
                          <a:cs typeface="Calibri"/>
                        </a:rPr>
                        <a:t>Brown</a:t>
                      </a:r>
                      <a:endParaRPr sz="2200">
                        <a:latin typeface="Calibri"/>
                        <a:cs typeface="Calibri"/>
                      </a:endParaRPr>
                    </a:p>
                  </a:txBody>
                  <a:tcPr marL="0" marR="0" marT="44450" marB="0">
                    <a:lnL w="19050">
                      <a:solidFill>
                        <a:srgbClr val="9CDBF7"/>
                      </a:solidFill>
                      <a:prstDash val="solid"/>
                    </a:lnL>
                    <a:lnR w="19050">
                      <a:solidFill>
                        <a:srgbClr val="9CDBF7"/>
                      </a:solidFill>
                      <a:prstDash val="solid"/>
                    </a:lnR>
                    <a:lnT w="19050">
                      <a:solidFill>
                        <a:srgbClr val="9CDBF7"/>
                      </a:solidFill>
                      <a:prstDash val="solid"/>
                    </a:lnT>
                    <a:lnB w="19050">
                      <a:solidFill>
                        <a:srgbClr val="9CDBF7"/>
                      </a:solidFill>
                      <a:prstDash val="solid"/>
                    </a:lnB>
                    <a:solidFill>
                      <a:srgbClr val="9CDBF7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13664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2200" spc="-5" dirty="0">
                          <a:latin typeface="Calibri"/>
                          <a:cs typeface="Calibri"/>
                        </a:rPr>
                        <a:t>11/12/2007</a:t>
                      </a:r>
                      <a:endParaRPr sz="2200">
                        <a:latin typeface="Calibri"/>
                        <a:cs typeface="Calibri"/>
                      </a:endParaRPr>
                    </a:p>
                  </a:txBody>
                  <a:tcPr marL="0" marR="0" marT="44450" marB="0">
                    <a:lnL w="19050">
                      <a:solidFill>
                        <a:srgbClr val="9CDBF7"/>
                      </a:solidFill>
                      <a:prstDash val="solid"/>
                    </a:lnL>
                    <a:lnR w="19050">
                      <a:solidFill>
                        <a:srgbClr val="9CDBF7"/>
                      </a:solidFill>
                      <a:prstDash val="solid"/>
                    </a:lnR>
                    <a:lnT w="19050">
                      <a:solidFill>
                        <a:srgbClr val="9CDBF7"/>
                      </a:solidFill>
                      <a:prstDash val="solid"/>
                    </a:lnT>
                    <a:lnB w="19050">
                      <a:solidFill>
                        <a:srgbClr val="9CDBF7"/>
                      </a:solidFill>
                      <a:prstDash val="solid"/>
                    </a:lnB>
                    <a:solidFill>
                      <a:srgbClr val="9CDBF7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13664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2200" dirty="0">
                          <a:latin typeface="Calibri"/>
                          <a:cs typeface="Calibri"/>
                        </a:rPr>
                        <a:t>3</a:t>
                      </a:r>
                      <a:endParaRPr sz="2200">
                        <a:latin typeface="Calibri"/>
                        <a:cs typeface="Calibri"/>
                      </a:endParaRPr>
                    </a:p>
                  </a:txBody>
                  <a:tcPr marL="0" marR="0" marT="44450" marB="0">
                    <a:lnL w="19050">
                      <a:solidFill>
                        <a:srgbClr val="9CDBF7"/>
                      </a:solidFill>
                      <a:prstDash val="solid"/>
                    </a:lnL>
                    <a:lnR w="19050">
                      <a:solidFill>
                        <a:srgbClr val="9CDBF7"/>
                      </a:solidFill>
                      <a:prstDash val="solid"/>
                    </a:lnR>
                    <a:lnT w="19050">
                      <a:solidFill>
                        <a:srgbClr val="9CDBF7"/>
                      </a:solidFill>
                      <a:prstDash val="solid"/>
                    </a:lnT>
                    <a:lnB w="19050">
                      <a:solidFill>
                        <a:srgbClr val="9CDBF7"/>
                      </a:solidFill>
                      <a:prstDash val="solid"/>
                    </a:lnB>
                    <a:solidFill>
                      <a:srgbClr val="9CDBF7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13664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2200" spc="-5" dirty="0">
                          <a:latin typeface="Calibri"/>
                          <a:cs typeface="Calibri"/>
                        </a:rPr>
                        <a:t>5500</a:t>
                      </a:r>
                      <a:endParaRPr sz="2200" dirty="0">
                        <a:latin typeface="Calibri"/>
                        <a:cs typeface="Calibri"/>
                      </a:endParaRPr>
                    </a:p>
                  </a:txBody>
                  <a:tcPr marL="0" marR="0" marT="44450" marB="0">
                    <a:lnL w="19050">
                      <a:solidFill>
                        <a:srgbClr val="9CDBF7"/>
                      </a:solidFill>
                      <a:prstDash val="solid"/>
                    </a:lnL>
                    <a:lnR w="19050">
                      <a:solidFill>
                        <a:srgbClr val="9CDBF7"/>
                      </a:solidFill>
                      <a:prstDash val="solid"/>
                    </a:lnR>
                    <a:lnT w="19050">
                      <a:solidFill>
                        <a:srgbClr val="9CDBF7"/>
                      </a:solidFill>
                      <a:prstDash val="solid"/>
                    </a:lnT>
                    <a:lnB w="19050">
                      <a:solidFill>
                        <a:srgbClr val="9CDBF7"/>
                      </a:solidFill>
                      <a:prstDash val="solid"/>
                    </a:lnB>
                    <a:solidFill>
                      <a:srgbClr val="9CDBF7">
                        <a:alpha val="1999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111813" y="450494"/>
            <a:ext cx="4597400" cy="795655"/>
          </a:xfrm>
          <a:prstGeom prst="rect">
            <a:avLst/>
          </a:prstGeom>
        </p:spPr>
        <p:txBody>
          <a:bodyPr vert="horz" wrap="square" lIns="0" tIns="806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35"/>
              </a:spcBef>
            </a:pPr>
            <a:r>
              <a:rPr sz="2200" b="1" spc="75" dirty="0">
                <a:latin typeface="Calibri"/>
                <a:cs typeface="Calibri"/>
              </a:rPr>
              <a:t>Introduction </a:t>
            </a:r>
            <a:r>
              <a:rPr sz="2200" b="1" spc="65" dirty="0">
                <a:latin typeface="Calibri"/>
                <a:cs typeface="Calibri"/>
              </a:rPr>
              <a:t>to Relational</a:t>
            </a:r>
            <a:r>
              <a:rPr sz="2200" b="1" spc="-325" dirty="0">
                <a:latin typeface="Calibri"/>
                <a:cs typeface="Calibri"/>
              </a:rPr>
              <a:t> </a:t>
            </a:r>
            <a:r>
              <a:rPr sz="2200" b="1" spc="80" dirty="0">
                <a:latin typeface="Calibri"/>
                <a:cs typeface="Calibri"/>
              </a:rPr>
              <a:t>Databases</a:t>
            </a:r>
            <a:endParaRPr sz="2200">
              <a:latin typeface="Calibri"/>
              <a:cs typeface="Calibri"/>
            </a:endParaRPr>
          </a:p>
          <a:p>
            <a:pPr marR="5080" algn="r">
              <a:lnSpc>
                <a:spcPct val="100000"/>
              </a:lnSpc>
              <a:spcBef>
                <a:spcPts val="489"/>
              </a:spcBef>
            </a:pPr>
            <a:r>
              <a:rPr sz="2000" spc="35" dirty="0">
                <a:solidFill>
                  <a:srgbClr val="BFBFBF"/>
                </a:solidFill>
                <a:latin typeface="Calibri"/>
                <a:cs typeface="Calibri"/>
              </a:rPr>
              <a:t>R</a:t>
            </a:r>
            <a:r>
              <a:rPr sz="2000" spc="50" dirty="0">
                <a:solidFill>
                  <a:srgbClr val="BFBFBF"/>
                </a:solidFill>
                <a:latin typeface="Calibri"/>
                <a:cs typeface="Calibri"/>
              </a:rPr>
              <a:t>D</a:t>
            </a:r>
            <a:r>
              <a:rPr sz="2000" spc="-5" dirty="0">
                <a:solidFill>
                  <a:srgbClr val="BFBFBF"/>
                </a:solidFill>
                <a:latin typeface="Calibri"/>
                <a:cs typeface="Calibri"/>
              </a:rPr>
              <a:t>B</a:t>
            </a:r>
            <a:r>
              <a:rPr sz="2000" spc="-100" dirty="0">
                <a:solidFill>
                  <a:srgbClr val="BFBFBF"/>
                </a:solidFill>
                <a:latin typeface="Calibri"/>
                <a:cs typeface="Calibri"/>
              </a:rPr>
              <a:t>M</a:t>
            </a:r>
            <a:r>
              <a:rPr sz="2000" spc="65" dirty="0">
                <a:solidFill>
                  <a:srgbClr val="BFBFBF"/>
                </a:solidFill>
                <a:latin typeface="Calibri"/>
                <a:cs typeface="Calibri"/>
              </a:rPr>
              <a:t>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1384566"/>
            <a:ext cx="12192000" cy="845185"/>
          </a:xfrm>
          <a:custGeom>
            <a:avLst/>
            <a:gdLst/>
            <a:ahLst/>
            <a:cxnLst/>
            <a:rect l="l" t="t" r="r" b="b"/>
            <a:pathLst>
              <a:path w="12192000" h="845185">
                <a:moveTo>
                  <a:pt x="0" y="0"/>
                </a:moveTo>
                <a:lnTo>
                  <a:pt x="12192000" y="0"/>
                </a:lnTo>
                <a:lnTo>
                  <a:pt x="12192000" y="844600"/>
                </a:lnTo>
                <a:lnTo>
                  <a:pt x="0" y="844600"/>
                </a:lnTo>
                <a:lnTo>
                  <a:pt x="0" y="0"/>
                </a:lnTo>
                <a:close/>
              </a:path>
            </a:pathLst>
          </a:custGeom>
          <a:solidFill>
            <a:srgbClr val="0766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79512" y="1449324"/>
            <a:ext cx="432689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dirty="0">
                <a:solidFill>
                  <a:srgbClr val="FFFFFF"/>
                </a:solidFill>
                <a:latin typeface="Myanmar Text"/>
                <a:cs typeface="Myanmar Text"/>
              </a:rPr>
              <a:t>WHAT IS A</a:t>
            </a:r>
            <a:r>
              <a:rPr sz="4400" spc="-105" dirty="0">
                <a:solidFill>
                  <a:srgbClr val="FFFFFF"/>
                </a:solidFill>
                <a:latin typeface="Myanmar Text"/>
                <a:cs typeface="Myanmar Text"/>
              </a:rPr>
              <a:t> </a:t>
            </a:r>
            <a:r>
              <a:rPr sz="4400" spc="-5" dirty="0">
                <a:solidFill>
                  <a:srgbClr val="FFFFFF"/>
                </a:solidFill>
                <a:latin typeface="Myanmar Text"/>
                <a:cs typeface="Myanmar Text"/>
              </a:rPr>
              <a:t>KEY?</a:t>
            </a:r>
            <a:endParaRPr sz="4400">
              <a:latin typeface="Myanmar Text"/>
              <a:cs typeface="Myanmar Text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87829" y="2965268"/>
            <a:ext cx="3351529" cy="3082925"/>
          </a:xfrm>
          <a:custGeom>
            <a:avLst/>
            <a:gdLst/>
            <a:ahLst/>
            <a:cxnLst/>
            <a:rect l="l" t="t" r="r" b="b"/>
            <a:pathLst>
              <a:path w="3351529" h="3082925">
                <a:moveTo>
                  <a:pt x="0" y="0"/>
                </a:moveTo>
                <a:lnTo>
                  <a:pt x="3351216" y="0"/>
                </a:lnTo>
                <a:lnTo>
                  <a:pt x="3351216" y="3082834"/>
                </a:lnTo>
                <a:lnTo>
                  <a:pt x="0" y="3082834"/>
                </a:lnTo>
                <a:lnTo>
                  <a:pt x="0" y="0"/>
                </a:lnTo>
                <a:close/>
              </a:path>
            </a:pathLst>
          </a:custGeom>
          <a:solidFill>
            <a:srgbClr val="0B9A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420392" y="2965267"/>
            <a:ext cx="3351529" cy="3082925"/>
          </a:xfrm>
          <a:custGeom>
            <a:avLst/>
            <a:gdLst/>
            <a:ahLst/>
            <a:cxnLst/>
            <a:rect l="l" t="t" r="r" b="b"/>
            <a:pathLst>
              <a:path w="3351529" h="3082925">
                <a:moveTo>
                  <a:pt x="0" y="0"/>
                </a:moveTo>
                <a:lnTo>
                  <a:pt x="3351215" y="0"/>
                </a:lnTo>
                <a:lnTo>
                  <a:pt x="3351215" y="3082834"/>
                </a:lnTo>
                <a:lnTo>
                  <a:pt x="0" y="3082834"/>
                </a:lnTo>
                <a:lnTo>
                  <a:pt x="0" y="0"/>
                </a:lnTo>
                <a:close/>
              </a:path>
            </a:pathLst>
          </a:custGeom>
          <a:solidFill>
            <a:srgbClr val="A6E7F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231985" y="2971604"/>
            <a:ext cx="3351529" cy="3082925"/>
          </a:xfrm>
          <a:custGeom>
            <a:avLst/>
            <a:gdLst/>
            <a:ahLst/>
            <a:cxnLst/>
            <a:rect l="l" t="t" r="r" b="b"/>
            <a:pathLst>
              <a:path w="3351529" h="3082925">
                <a:moveTo>
                  <a:pt x="0" y="0"/>
                </a:moveTo>
                <a:lnTo>
                  <a:pt x="3351216" y="0"/>
                </a:lnTo>
                <a:lnTo>
                  <a:pt x="3351216" y="3082834"/>
                </a:lnTo>
                <a:lnTo>
                  <a:pt x="0" y="3082834"/>
                </a:lnTo>
                <a:lnTo>
                  <a:pt x="0" y="0"/>
                </a:lnTo>
                <a:close/>
              </a:path>
            </a:pathLst>
          </a:custGeom>
          <a:solidFill>
            <a:srgbClr val="0B9A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858488" y="2586620"/>
            <a:ext cx="810260" cy="832485"/>
          </a:xfrm>
          <a:custGeom>
            <a:avLst/>
            <a:gdLst/>
            <a:ahLst/>
            <a:cxnLst/>
            <a:rect l="l" t="t" r="r" b="b"/>
            <a:pathLst>
              <a:path w="810260" h="832485">
                <a:moveTo>
                  <a:pt x="404948" y="0"/>
                </a:moveTo>
                <a:lnTo>
                  <a:pt x="357722" y="2798"/>
                </a:lnTo>
                <a:lnTo>
                  <a:pt x="312097" y="10987"/>
                </a:lnTo>
                <a:lnTo>
                  <a:pt x="268375" y="24254"/>
                </a:lnTo>
                <a:lnTo>
                  <a:pt x="226862" y="42286"/>
                </a:lnTo>
                <a:lnTo>
                  <a:pt x="187860" y="64771"/>
                </a:lnTo>
                <a:lnTo>
                  <a:pt x="151673" y="91398"/>
                </a:lnTo>
                <a:lnTo>
                  <a:pt x="118606" y="121854"/>
                </a:lnTo>
                <a:lnTo>
                  <a:pt x="88962" y="155826"/>
                </a:lnTo>
                <a:lnTo>
                  <a:pt x="63045" y="193003"/>
                </a:lnTo>
                <a:lnTo>
                  <a:pt x="41159" y="233073"/>
                </a:lnTo>
                <a:lnTo>
                  <a:pt x="23607" y="275724"/>
                </a:lnTo>
                <a:lnTo>
                  <a:pt x="10694" y="320642"/>
                </a:lnTo>
                <a:lnTo>
                  <a:pt x="2724" y="367517"/>
                </a:lnTo>
                <a:lnTo>
                  <a:pt x="0" y="416035"/>
                </a:lnTo>
                <a:lnTo>
                  <a:pt x="2724" y="464553"/>
                </a:lnTo>
                <a:lnTo>
                  <a:pt x="10694" y="511428"/>
                </a:lnTo>
                <a:lnTo>
                  <a:pt x="23607" y="556346"/>
                </a:lnTo>
                <a:lnTo>
                  <a:pt x="41159" y="598997"/>
                </a:lnTo>
                <a:lnTo>
                  <a:pt x="63045" y="639067"/>
                </a:lnTo>
                <a:lnTo>
                  <a:pt x="88962" y="676244"/>
                </a:lnTo>
                <a:lnTo>
                  <a:pt x="118606" y="710216"/>
                </a:lnTo>
                <a:lnTo>
                  <a:pt x="151673" y="740672"/>
                </a:lnTo>
                <a:lnTo>
                  <a:pt x="187860" y="767299"/>
                </a:lnTo>
                <a:lnTo>
                  <a:pt x="226862" y="789784"/>
                </a:lnTo>
                <a:lnTo>
                  <a:pt x="268375" y="807816"/>
                </a:lnTo>
                <a:lnTo>
                  <a:pt x="312097" y="821083"/>
                </a:lnTo>
                <a:lnTo>
                  <a:pt x="357722" y="829271"/>
                </a:lnTo>
                <a:lnTo>
                  <a:pt x="404948" y="832070"/>
                </a:lnTo>
                <a:lnTo>
                  <a:pt x="452173" y="829271"/>
                </a:lnTo>
                <a:lnTo>
                  <a:pt x="497799" y="821083"/>
                </a:lnTo>
                <a:lnTo>
                  <a:pt x="541520" y="807816"/>
                </a:lnTo>
                <a:lnTo>
                  <a:pt x="583034" y="789784"/>
                </a:lnTo>
                <a:lnTo>
                  <a:pt x="622036" y="767299"/>
                </a:lnTo>
                <a:lnTo>
                  <a:pt x="658223" y="740672"/>
                </a:lnTo>
                <a:lnTo>
                  <a:pt x="691290" y="710216"/>
                </a:lnTo>
                <a:lnTo>
                  <a:pt x="720934" y="676244"/>
                </a:lnTo>
                <a:lnTo>
                  <a:pt x="746851" y="639067"/>
                </a:lnTo>
                <a:lnTo>
                  <a:pt x="768737" y="598997"/>
                </a:lnTo>
                <a:lnTo>
                  <a:pt x="786288" y="556346"/>
                </a:lnTo>
                <a:lnTo>
                  <a:pt x="799201" y="511428"/>
                </a:lnTo>
                <a:lnTo>
                  <a:pt x="807172" y="464553"/>
                </a:lnTo>
                <a:lnTo>
                  <a:pt x="809896" y="416035"/>
                </a:lnTo>
                <a:lnTo>
                  <a:pt x="807172" y="367517"/>
                </a:lnTo>
                <a:lnTo>
                  <a:pt x="799201" y="320642"/>
                </a:lnTo>
                <a:lnTo>
                  <a:pt x="786288" y="275724"/>
                </a:lnTo>
                <a:lnTo>
                  <a:pt x="768737" y="233073"/>
                </a:lnTo>
                <a:lnTo>
                  <a:pt x="746851" y="193003"/>
                </a:lnTo>
                <a:lnTo>
                  <a:pt x="720934" y="155826"/>
                </a:lnTo>
                <a:lnTo>
                  <a:pt x="691290" y="121854"/>
                </a:lnTo>
                <a:lnTo>
                  <a:pt x="658223" y="91398"/>
                </a:lnTo>
                <a:lnTo>
                  <a:pt x="622036" y="64771"/>
                </a:lnTo>
                <a:lnTo>
                  <a:pt x="583034" y="42286"/>
                </a:lnTo>
                <a:lnTo>
                  <a:pt x="541520" y="24254"/>
                </a:lnTo>
                <a:lnTo>
                  <a:pt x="497799" y="10987"/>
                </a:lnTo>
                <a:lnTo>
                  <a:pt x="452173" y="2798"/>
                </a:lnTo>
                <a:lnTo>
                  <a:pt x="404948" y="0"/>
                </a:lnTo>
                <a:close/>
              </a:path>
            </a:pathLst>
          </a:custGeom>
          <a:solidFill>
            <a:srgbClr val="A6E7F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122149" y="2646171"/>
            <a:ext cx="28321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691050" y="2635201"/>
            <a:ext cx="810260" cy="832485"/>
          </a:xfrm>
          <a:custGeom>
            <a:avLst/>
            <a:gdLst/>
            <a:ahLst/>
            <a:cxnLst/>
            <a:rect l="l" t="t" r="r" b="b"/>
            <a:pathLst>
              <a:path w="810260" h="832485">
                <a:moveTo>
                  <a:pt x="404948" y="0"/>
                </a:moveTo>
                <a:lnTo>
                  <a:pt x="357723" y="2798"/>
                </a:lnTo>
                <a:lnTo>
                  <a:pt x="312097" y="10987"/>
                </a:lnTo>
                <a:lnTo>
                  <a:pt x="268376" y="24254"/>
                </a:lnTo>
                <a:lnTo>
                  <a:pt x="226862" y="42286"/>
                </a:lnTo>
                <a:lnTo>
                  <a:pt x="187860" y="64771"/>
                </a:lnTo>
                <a:lnTo>
                  <a:pt x="151674" y="91398"/>
                </a:lnTo>
                <a:lnTo>
                  <a:pt x="118607" y="121854"/>
                </a:lnTo>
                <a:lnTo>
                  <a:pt x="88962" y="155826"/>
                </a:lnTo>
                <a:lnTo>
                  <a:pt x="63045" y="193003"/>
                </a:lnTo>
                <a:lnTo>
                  <a:pt x="41159" y="233073"/>
                </a:lnTo>
                <a:lnTo>
                  <a:pt x="23608" y="275724"/>
                </a:lnTo>
                <a:lnTo>
                  <a:pt x="10695" y="320642"/>
                </a:lnTo>
                <a:lnTo>
                  <a:pt x="2724" y="367517"/>
                </a:lnTo>
                <a:lnTo>
                  <a:pt x="0" y="416035"/>
                </a:lnTo>
                <a:lnTo>
                  <a:pt x="2724" y="464553"/>
                </a:lnTo>
                <a:lnTo>
                  <a:pt x="10695" y="511428"/>
                </a:lnTo>
                <a:lnTo>
                  <a:pt x="23608" y="556346"/>
                </a:lnTo>
                <a:lnTo>
                  <a:pt x="41159" y="598996"/>
                </a:lnTo>
                <a:lnTo>
                  <a:pt x="63045" y="639066"/>
                </a:lnTo>
                <a:lnTo>
                  <a:pt x="88962" y="676243"/>
                </a:lnTo>
                <a:lnTo>
                  <a:pt x="118607" y="710216"/>
                </a:lnTo>
                <a:lnTo>
                  <a:pt x="151674" y="740671"/>
                </a:lnTo>
                <a:lnTo>
                  <a:pt x="187860" y="767298"/>
                </a:lnTo>
                <a:lnTo>
                  <a:pt x="226862" y="789783"/>
                </a:lnTo>
                <a:lnTo>
                  <a:pt x="268376" y="807815"/>
                </a:lnTo>
                <a:lnTo>
                  <a:pt x="312097" y="821081"/>
                </a:lnTo>
                <a:lnTo>
                  <a:pt x="357723" y="829270"/>
                </a:lnTo>
                <a:lnTo>
                  <a:pt x="404948" y="832069"/>
                </a:lnTo>
                <a:lnTo>
                  <a:pt x="452173" y="829270"/>
                </a:lnTo>
                <a:lnTo>
                  <a:pt x="497799" y="821081"/>
                </a:lnTo>
                <a:lnTo>
                  <a:pt x="541521" y="807815"/>
                </a:lnTo>
                <a:lnTo>
                  <a:pt x="583034" y="789783"/>
                </a:lnTo>
                <a:lnTo>
                  <a:pt x="622036" y="767298"/>
                </a:lnTo>
                <a:lnTo>
                  <a:pt x="658223" y="740671"/>
                </a:lnTo>
                <a:lnTo>
                  <a:pt x="691290" y="710216"/>
                </a:lnTo>
                <a:lnTo>
                  <a:pt x="720934" y="676243"/>
                </a:lnTo>
                <a:lnTo>
                  <a:pt x="746852" y="639066"/>
                </a:lnTo>
                <a:lnTo>
                  <a:pt x="768738" y="598996"/>
                </a:lnTo>
                <a:lnTo>
                  <a:pt x="786289" y="556346"/>
                </a:lnTo>
                <a:lnTo>
                  <a:pt x="799203" y="511428"/>
                </a:lnTo>
                <a:lnTo>
                  <a:pt x="807173" y="464553"/>
                </a:lnTo>
                <a:lnTo>
                  <a:pt x="809898" y="416035"/>
                </a:lnTo>
                <a:lnTo>
                  <a:pt x="807173" y="367517"/>
                </a:lnTo>
                <a:lnTo>
                  <a:pt x="799203" y="320642"/>
                </a:lnTo>
                <a:lnTo>
                  <a:pt x="786289" y="275724"/>
                </a:lnTo>
                <a:lnTo>
                  <a:pt x="768738" y="233073"/>
                </a:lnTo>
                <a:lnTo>
                  <a:pt x="746852" y="193003"/>
                </a:lnTo>
                <a:lnTo>
                  <a:pt x="720934" y="155826"/>
                </a:lnTo>
                <a:lnTo>
                  <a:pt x="691290" y="121854"/>
                </a:lnTo>
                <a:lnTo>
                  <a:pt x="658223" y="91398"/>
                </a:lnTo>
                <a:lnTo>
                  <a:pt x="622036" y="64771"/>
                </a:lnTo>
                <a:lnTo>
                  <a:pt x="583034" y="42286"/>
                </a:lnTo>
                <a:lnTo>
                  <a:pt x="541521" y="24254"/>
                </a:lnTo>
                <a:lnTo>
                  <a:pt x="497799" y="10987"/>
                </a:lnTo>
                <a:lnTo>
                  <a:pt x="452173" y="2798"/>
                </a:lnTo>
                <a:lnTo>
                  <a:pt x="404948" y="0"/>
                </a:lnTo>
                <a:close/>
              </a:path>
            </a:pathLst>
          </a:custGeom>
          <a:solidFill>
            <a:srgbClr val="0B9A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5954711" y="2694939"/>
            <a:ext cx="28321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9523613" y="2635201"/>
            <a:ext cx="810260" cy="832485"/>
          </a:xfrm>
          <a:custGeom>
            <a:avLst/>
            <a:gdLst/>
            <a:ahLst/>
            <a:cxnLst/>
            <a:rect l="l" t="t" r="r" b="b"/>
            <a:pathLst>
              <a:path w="810259" h="832485">
                <a:moveTo>
                  <a:pt x="404948" y="0"/>
                </a:moveTo>
                <a:lnTo>
                  <a:pt x="357722" y="2798"/>
                </a:lnTo>
                <a:lnTo>
                  <a:pt x="312097" y="10987"/>
                </a:lnTo>
                <a:lnTo>
                  <a:pt x="268375" y="24254"/>
                </a:lnTo>
                <a:lnTo>
                  <a:pt x="226862" y="42286"/>
                </a:lnTo>
                <a:lnTo>
                  <a:pt x="187860" y="64771"/>
                </a:lnTo>
                <a:lnTo>
                  <a:pt x="151673" y="91398"/>
                </a:lnTo>
                <a:lnTo>
                  <a:pt x="118606" y="121854"/>
                </a:lnTo>
                <a:lnTo>
                  <a:pt x="88962" y="155826"/>
                </a:lnTo>
                <a:lnTo>
                  <a:pt x="63045" y="193003"/>
                </a:lnTo>
                <a:lnTo>
                  <a:pt x="41159" y="233073"/>
                </a:lnTo>
                <a:lnTo>
                  <a:pt x="23607" y="275724"/>
                </a:lnTo>
                <a:lnTo>
                  <a:pt x="10694" y="320642"/>
                </a:lnTo>
                <a:lnTo>
                  <a:pt x="2724" y="367517"/>
                </a:lnTo>
                <a:lnTo>
                  <a:pt x="0" y="416035"/>
                </a:lnTo>
                <a:lnTo>
                  <a:pt x="2724" y="464553"/>
                </a:lnTo>
                <a:lnTo>
                  <a:pt x="10694" y="511428"/>
                </a:lnTo>
                <a:lnTo>
                  <a:pt x="23607" y="556346"/>
                </a:lnTo>
                <a:lnTo>
                  <a:pt x="41159" y="598996"/>
                </a:lnTo>
                <a:lnTo>
                  <a:pt x="63045" y="639066"/>
                </a:lnTo>
                <a:lnTo>
                  <a:pt x="88962" y="676243"/>
                </a:lnTo>
                <a:lnTo>
                  <a:pt x="118606" y="710216"/>
                </a:lnTo>
                <a:lnTo>
                  <a:pt x="151673" y="740671"/>
                </a:lnTo>
                <a:lnTo>
                  <a:pt x="187860" y="767298"/>
                </a:lnTo>
                <a:lnTo>
                  <a:pt x="226862" y="789783"/>
                </a:lnTo>
                <a:lnTo>
                  <a:pt x="268375" y="807815"/>
                </a:lnTo>
                <a:lnTo>
                  <a:pt x="312097" y="821081"/>
                </a:lnTo>
                <a:lnTo>
                  <a:pt x="357722" y="829270"/>
                </a:lnTo>
                <a:lnTo>
                  <a:pt x="404948" y="832069"/>
                </a:lnTo>
                <a:lnTo>
                  <a:pt x="452173" y="829270"/>
                </a:lnTo>
                <a:lnTo>
                  <a:pt x="497799" y="821081"/>
                </a:lnTo>
                <a:lnTo>
                  <a:pt x="541520" y="807815"/>
                </a:lnTo>
                <a:lnTo>
                  <a:pt x="583034" y="789783"/>
                </a:lnTo>
                <a:lnTo>
                  <a:pt x="622036" y="767298"/>
                </a:lnTo>
                <a:lnTo>
                  <a:pt x="658223" y="740671"/>
                </a:lnTo>
                <a:lnTo>
                  <a:pt x="691290" y="710216"/>
                </a:lnTo>
                <a:lnTo>
                  <a:pt x="720934" y="676243"/>
                </a:lnTo>
                <a:lnTo>
                  <a:pt x="746851" y="639066"/>
                </a:lnTo>
                <a:lnTo>
                  <a:pt x="768737" y="598996"/>
                </a:lnTo>
                <a:lnTo>
                  <a:pt x="786288" y="556346"/>
                </a:lnTo>
                <a:lnTo>
                  <a:pt x="799201" y="511428"/>
                </a:lnTo>
                <a:lnTo>
                  <a:pt x="807172" y="464553"/>
                </a:lnTo>
                <a:lnTo>
                  <a:pt x="809896" y="416035"/>
                </a:lnTo>
                <a:lnTo>
                  <a:pt x="807172" y="367517"/>
                </a:lnTo>
                <a:lnTo>
                  <a:pt x="799201" y="320642"/>
                </a:lnTo>
                <a:lnTo>
                  <a:pt x="786288" y="275724"/>
                </a:lnTo>
                <a:lnTo>
                  <a:pt x="768737" y="233073"/>
                </a:lnTo>
                <a:lnTo>
                  <a:pt x="746851" y="193003"/>
                </a:lnTo>
                <a:lnTo>
                  <a:pt x="720934" y="155826"/>
                </a:lnTo>
                <a:lnTo>
                  <a:pt x="691290" y="121854"/>
                </a:lnTo>
                <a:lnTo>
                  <a:pt x="658223" y="91398"/>
                </a:lnTo>
                <a:lnTo>
                  <a:pt x="622036" y="64771"/>
                </a:lnTo>
                <a:lnTo>
                  <a:pt x="583034" y="42286"/>
                </a:lnTo>
                <a:lnTo>
                  <a:pt x="541520" y="24254"/>
                </a:lnTo>
                <a:lnTo>
                  <a:pt x="497799" y="10987"/>
                </a:lnTo>
                <a:lnTo>
                  <a:pt x="452173" y="2798"/>
                </a:lnTo>
                <a:lnTo>
                  <a:pt x="404948" y="0"/>
                </a:lnTo>
                <a:close/>
              </a:path>
            </a:pathLst>
          </a:custGeom>
          <a:solidFill>
            <a:srgbClr val="A6E7F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9787273" y="2694939"/>
            <a:ext cx="28321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dirty="0">
                <a:solidFill>
                  <a:srgbClr val="FFFFFF"/>
                </a:solidFill>
                <a:latin typeface="Calibri"/>
                <a:cs typeface="Calibri"/>
              </a:rPr>
              <a:t>3</a:t>
            </a:r>
            <a:endParaRPr sz="40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944450" y="4165092"/>
            <a:ext cx="263779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04165" algn="l"/>
                <a:tab pos="814705" algn="l"/>
                <a:tab pos="1113155" algn="l"/>
                <a:tab pos="1369695" algn="l"/>
                <a:tab pos="2088514" algn="l"/>
              </a:tabLst>
            </a:pPr>
            <a:r>
              <a:rPr sz="2000" dirty="0">
                <a:solidFill>
                  <a:srgbClr val="FFFFFF"/>
                </a:solidFill>
                <a:latin typeface="Myanmar Text"/>
                <a:cs typeface="Myanmar Text"/>
              </a:rPr>
              <a:t>A	</a:t>
            </a:r>
            <a:r>
              <a:rPr sz="2000" spc="5" dirty="0">
                <a:solidFill>
                  <a:srgbClr val="FFFFFF"/>
                </a:solidFill>
                <a:latin typeface="Myanmar Text"/>
                <a:cs typeface="Myanmar Text"/>
              </a:rPr>
              <a:t>k</a:t>
            </a:r>
            <a:r>
              <a:rPr sz="2000" dirty="0">
                <a:solidFill>
                  <a:srgbClr val="FFFFFF"/>
                </a:solidFill>
                <a:latin typeface="Myanmar Text"/>
                <a:cs typeface="Myanmar Text"/>
              </a:rPr>
              <a:t>ey	is	a	v</a:t>
            </a:r>
            <a:r>
              <a:rPr sz="2000" spc="-10" dirty="0">
                <a:solidFill>
                  <a:srgbClr val="FFFFFF"/>
                </a:solidFill>
                <a:latin typeface="Myanmar Text"/>
                <a:cs typeface="Myanmar Text"/>
              </a:rPr>
              <a:t>a</a:t>
            </a:r>
            <a:r>
              <a:rPr sz="2000" dirty="0">
                <a:solidFill>
                  <a:srgbClr val="FFFFFF"/>
                </a:solidFill>
                <a:latin typeface="Myanmar Text"/>
                <a:cs typeface="Myanmar Text"/>
              </a:rPr>
              <a:t>l</a:t>
            </a:r>
            <a:r>
              <a:rPr sz="2000" spc="5" dirty="0">
                <a:solidFill>
                  <a:srgbClr val="FFFFFF"/>
                </a:solidFill>
                <a:latin typeface="Myanmar Text"/>
                <a:cs typeface="Myanmar Text"/>
              </a:rPr>
              <a:t>u</a:t>
            </a:r>
            <a:r>
              <a:rPr sz="2000" dirty="0">
                <a:solidFill>
                  <a:srgbClr val="FFFFFF"/>
                </a:solidFill>
                <a:latin typeface="Myanmar Text"/>
                <a:cs typeface="Myanmar Text"/>
              </a:rPr>
              <a:t>e	</a:t>
            </a:r>
            <a:r>
              <a:rPr sz="2000" spc="5" dirty="0">
                <a:solidFill>
                  <a:srgbClr val="FFFFFF"/>
                </a:solidFill>
                <a:latin typeface="Myanmar Text"/>
                <a:cs typeface="Myanmar Text"/>
              </a:rPr>
              <a:t>u</a:t>
            </a:r>
            <a:r>
              <a:rPr sz="2000" dirty="0">
                <a:solidFill>
                  <a:srgbClr val="FFFFFF"/>
                </a:solidFill>
                <a:latin typeface="Myanmar Text"/>
                <a:cs typeface="Myanmar Text"/>
              </a:rPr>
              <a:t>sed</a:t>
            </a:r>
            <a:endParaRPr sz="2000">
              <a:latin typeface="Myanmar Text"/>
              <a:cs typeface="Myanmar Text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944450" y="4469892"/>
            <a:ext cx="263715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solidFill>
                  <a:srgbClr val="FFFFFF"/>
                </a:solidFill>
                <a:latin typeface="Myanmar Text"/>
                <a:cs typeface="Myanmar Text"/>
              </a:rPr>
              <a:t>to identify </a:t>
            </a:r>
            <a:r>
              <a:rPr sz="2000" dirty="0">
                <a:solidFill>
                  <a:srgbClr val="FFFFFF"/>
                </a:solidFill>
                <a:latin typeface="Myanmar Text"/>
                <a:cs typeface="Myanmar Text"/>
              </a:rPr>
              <a:t>a record</a:t>
            </a:r>
            <a:r>
              <a:rPr sz="2000" spc="-145" dirty="0">
                <a:solidFill>
                  <a:srgbClr val="FFFFFF"/>
                </a:solidFill>
                <a:latin typeface="Myanmar Text"/>
                <a:cs typeface="Myanmar Text"/>
              </a:rPr>
              <a:t> </a:t>
            </a:r>
            <a:r>
              <a:rPr sz="2000" dirty="0">
                <a:solidFill>
                  <a:srgbClr val="FFFFFF"/>
                </a:solidFill>
                <a:latin typeface="Myanmar Text"/>
                <a:cs typeface="Myanmar Text"/>
              </a:rPr>
              <a:t>in</a:t>
            </a:r>
            <a:endParaRPr sz="2000">
              <a:latin typeface="Myanmar Text"/>
              <a:cs typeface="Myanmar Text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944450" y="4774692"/>
            <a:ext cx="187007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rgbClr val="FFFFFF"/>
                </a:solidFill>
                <a:latin typeface="Myanmar Text"/>
                <a:cs typeface="Myanmar Text"/>
              </a:rPr>
              <a:t>a </a:t>
            </a:r>
            <a:r>
              <a:rPr sz="2000" spc="-5" dirty="0">
                <a:solidFill>
                  <a:srgbClr val="FFFFFF"/>
                </a:solidFill>
                <a:latin typeface="Myanmar Text"/>
                <a:cs typeface="Myanmar Text"/>
              </a:rPr>
              <a:t>table</a:t>
            </a:r>
            <a:r>
              <a:rPr sz="2000" spc="-85" dirty="0">
                <a:solidFill>
                  <a:srgbClr val="FFFFFF"/>
                </a:solidFill>
                <a:latin typeface="Myanmar Text"/>
                <a:cs typeface="Myanmar Text"/>
              </a:rPr>
              <a:t> </a:t>
            </a:r>
            <a:r>
              <a:rPr sz="2000" dirty="0">
                <a:solidFill>
                  <a:srgbClr val="FFFFFF"/>
                </a:solidFill>
                <a:latin typeface="Myanmar Text"/>
                <a:cs typeface="Myanmar Text"/>
              </a:rPr>
              <a:t>uniquely.</a:t>
            </a:r>
            <a:endParaRPr sz="2000">
              <a:latin typeface="Myanmar Text"/>
              <a:cs typeface="Myanmar Text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828409" y="4241292"/>
            <a:ext cx="2637155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rgbClr val="0F86BA"/>
                </a:solidFill>
                <a:latin typeface="Calibri"/>
                <a:cs typeface="Calibri"/>
              </a:rPr>
              <a:t>A </a:t>
            </a:r>
            <a:r>
              <a:rPr sz="2000" spc="-25" dirty="0">
                <a:solidFill>
                  <a:srgbClr val="0F86BA"/>
                </a:solidFill>
                <a:latin typeface="Calibri"/>
                <a:cs typeface="Calibri"/>
              </a:rPr>
              <a:t>key </a:t>
            </a:r>
            <a:r>
              <a:rPr sz="2000" spc="-5" dirty="0">
                <a:solidFill>
                  <a:srgbClr val="0F86BA"/>
                </a:solidFill>
                <a:latin typeface="Calibri"/>
                <a:cs typeface="Calibri"/>
              </a:rPr>
              <a:t>could be </a:t>
            </a:r>
            <a:r>
              <a:rPr sz="2000" dirty="0">
                <a:solidFill>
                  <a:srgbClr val="0F86BA"/>
                </a:solidFill>
                <a:latin typeface="Calibri"/>
                <a:cs typeface="Calibri"/>
              </a:rPr>
              <a:t>a </a:t>
            </a:r>
            <a:r>
              <a:rPr sz="2000" spc="-5" dirty="0">
                <a:solidFill>
                  <a:srgbClr val="0F86BA"/>
                </a:solidFill>
                <a:latin typeface="Calibri"/>
                <a:cs typeface="Calibri"/>
              </a:rPr>
              <a:t>single  column or combination  of multiple columns.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8609575" y="4195572"/>
            <a:ext cx="263652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Columns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in a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table that 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are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not used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to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identify</a:t>
            </a:r>
            <a:r>
              <a:rPr sz="2000" spc="11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609575" y="4805172"/>
            <a:ext cx="2636520" cy="583565"/>
          </a:xfrm>
          <a:prstGeom prst="rect">
            <a:avLst/>
          </a:prstGeom>
        </p:spPr>
        <p:txBody>
          <a:bodyPr vert="horz" wrap="square" lIns="0" tIns="64135" rIns="0" bIns="0" rtlCol="0">
            <a:spAutoFit/>
          </a:bodyPr>
          <a:lstStyle/>
          <a:p>
            <a:pPr marL="12700" marR="5080">
              <a:lnSpc>
                <a:spcPts val="1989"/>
              </a:lnSpc>
              <a:spcBef>
                <a:spcPts val="505"/>
              </a:spcBef>
              <a:tabLst>
                <a:tab pos="1040130" algn="l"/>
                <a:tab pos="2289175" algn="l"/>
              </a:tabLst>
            </a:pPr>
            <a:r>
              <a:rPr sz="2000" spc="-25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2000" spc="-3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d	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un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qu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ely	a</a:t>
            </a:r>
            <a:r>
              <a:rPr sz="2000" spc="-25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e 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called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non-key</a:t>
            </a:r>
            <a:r>
              <a:rPr sz="20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columns</a:t>
            </a:r>
            <a:r>
              <a:rPr sz="2000" spc="-5" dirty="0">
                <a:solidFill>
                  <a:srgbClr val="FFFFFF"/>
                </a:solidFill>
                <a:latin typeface="Myanmar Text"/>
                <a:cs typeface="Myanmar Text"/>
              </a:rPr>
              <a:t>.</a:t>
            </a:r>
            <a:endParaRPr sz="2000">
              <a:latin typeface="Myanmar Text"/>
              <a:cs typeface="Myanmar Text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806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35"/>
              </a:spcBef>
            </a:pPr>
            <a:r>
              <a:rPr spc="75" dirty="0"/>
              <a:t>Introduction </a:t>
            </a:r>
            <a:r>
              <a:rPr spc="65" dirty="0"/>
              <a:t>to Relational</a:t>
            </a:r>
            <a:r>
              <a:rPr spc="-325" dirty="0"/>
              <a:t> </a:t>
            </a:r>
            <a:r>
              <a:rPr spc="80" dirty="0"/>
              <a:t>Databases</a:t>
            </a:r>
          </a:p>
          <a:p>
            <a:pPr marR="5080" algn="r">
              <a:lnSpc>
                <a:spcPct val="100000"/>
              </a:lnSpc>
              <a:spcBef>
                <a:spcPts val="489"/>
              </a:spcBef>
            </a:pPr>
            <a:r>
              <a:rPr sz="2000" b="0" spc="35" dirty="0">
                <a:solidFill>
                  <a:srgbClr val="BFBFBF"/>
                </a:solidFill>
                <a:latin typeface="Calibri"/>
                <a:cs typeface="Calibri"/>
              </a:rPr>
              <a:t>R</a:t>
            </a:r>
            <a:r>
              <a:rPr sz="2000" b="0" spc="50" dirty="0">
                <a:solidFill>
                  <a:srgbClr val="BFBFBF"/>
                </a:solidFill>
                <a:latin typeface="Calibri"/>
                <a:cs typeface="Calibri"/>
              </a:rPr>
              <a:t>D</a:t>
            </a:r>
            <a:r>
              <a:rPr sz="2000" b="0" spc="-5" dirty="0">
                <a:solidFill>
                  <a:srgbClr val="BFBFBF"/>
                </a:solidFill>
                <a:latin typeface="Calibri"/>
                <a:cs typeface="Calibri"/>
              </a:rPr>
              <a:t>B</a:t>
            </a:r>
            <a:r>
              <a:rPr sz="2000" b="0" spc="-100" dirty="0">
                <a:solidFill>
                  <a:srgbClr val="BFBFBF"/>
                </a:solidFill>
                <a:latin typeface="Calibri"/>
                <a:cs typeface="Calibri"/>
              </a:rPr>
              <a:t>M</a:t>
            </a:r>
            <a:r>
              <a:rPr sz="2000" b="0" spc="65" dirty="0">
                <a:solidFill>
                  <a:srgbClr val="BFBFBF"/>
                </a:solidFill>
                <a:latin typeface="Calibri"/>
                <a:cs typeface="Calibri"/>
              </a:rPr>
              <a:t>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1384566"/>
            <a:ext cx="12192000" cy="845185"/>
          </a:xfrm>
          <a:custGeom>
            <a:avLst/>
            <a:gdLst/>
            <a:ahLst/>
            <a:cxnLst/>
            <a:rect l="l" t="t" r="r" b="b"/>
            <a:pathLst>
              <a:path w="12192000" h="845185">
                <a:moveTo>
                  <a:pt x="0" y="0"/>
                </a:moveTo>
                <a:lnTo>
                  <a:pt x="12192000" y="0"/>
                </a:lnTo>
                <a:lnTo>
                  <a:pt x="12192000" y="844600"/>
                </a:lnTo>
                <a:lnTo>
                  <a:pt x="0" y="844600"/>
                </a:lnTo>
                <a:lnTo>
                  <a:pt x="0" y="0"/>
                </a:lnTo>
                <a:close/>
              </a:path>
            </a:pathLst>
          </a:custGeom>
          <a:solidFill>
            <a:srgbClr val="0766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79512" y="1449324"/>
            <a:ext cx="700024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b="1" dirty="0">
                <a:solidFill>
                  <a:srgbClr val="FFFFFF"/>
                </a:solidFill>
                <a:latin typeface="Myanmar Text"/>
                <a:cs typeface="Myanmar Text"/>
              </a:rPr>
              <a:t>WHAT IS A PRIMARY</a:t>
            </a:r>
            <a:r>
              <a:rPr sz="4400" b="1" spc="-100" dirty="0">
                <a:solidFill>
                  <a:srgbClr val="FFFFFF"/>
                </a:solidFill>
                <a:latin typeface="Myanmar Text"/>
                <a:cs typeface="Myanmar Text"/>
              </a:rPr>
              <a:t> </a:t>
            </a:r>
            <a:r>
              <a:rPr sz="4400" b="1" spc="-5" dirty="0">
                <a:solidFill>
                  <a:srgbClr val="FFFFFF"/>
                </a:solidFill>
                <a:latin typeface="Myanmar Text"/>
                <a:cs typeface="Myanmar Text"/>
              </a:rPr>
              <a:t>KEY?</a:t>
            </a:r>
            <a:endParaRPr sz="4400">
              <a:latin typeface="Myanmar Text"/>
              <a:cs typeface="Myanmar Tex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26587" y="3848100"/>
            <a:ext cx="651446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sz="2000" dirty="0">
                <a:solidFill>
                  <a:srgbClr val="0F86BA"/>
                </a:solidFill>
                <a:latin typeface="Myanmar Text"/>
                <a:cs typeface="Myanmar Text"/>
              </a:rPr>
              <a:t>A primary is a single column </a:t>
            </a:r>
            <a:r>
              <a:rPr sz="2000" spc="-5" dirty="0">
                <a:solidFill>
                  <a:srgbClr val="0F86BA"/>
                </a:solidFill>
                <a:latin typeface="Myanmar Text"/>
                <a:cs typeface="Myanmar Text"/>
              </a:rPr>
              <a:t>value </a:t>
            </a:r>
            <a:r>
              <a:rPr sz="2000" dirty="0">
                <a:solidFill>
                  <a:srgbClr val="0F86BA"/>
                </a:solidFill>
                <a:latin typeface="Myanmar Text"/>
                <a:cs typeface="Myanmar Text"/>
              </a:rPr>
              <a:t>used </a:t>
            </a:r>
            <a:r>
              <a:rPr sz="2000" spc="-5" dirty="0">
                <a:solidFill>
                  <a:srgbClr val="0F86BA"/>
                </a:solidFill>
                <a:latin typeface="Myanmar Text"/>
                <a:cs typeface="Myanmar Text"/>
              </a:rPr>
              <a:t>to identify</a:t>
            </a:r>
            <a:r>
              <a:rPr sz="2000" spc="170" dirty="0">
                <a:solidFill>
                  <a:srgbClr val="0F86BA"/>
                </a:solidFill>
                <a:latin typeface="Myanmar Text"/>
                <a:cs typeface="Myanmar Text"/>
              </a:rPr>
              <a:t> </a:t>
            </a:r>
            <a:r>
              <a:rPr sz="2000" dirty="0">
                <a:solidFill>
                  <a:srgbClr val="0F86BA"/>
                </a:solidFill>
                <a:latin typeface="Myanmar Text"/>
                <a:cs typeface="Myanmar Text"/>
              </a:rPr>
              <a:t>a</a:t>
            </a:r>
            <a:endParaRPr sz="2000">
              <a:latin typeface="Myanmar Text"/>
              <a:cs typeface="Myanmar Tex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69487" y="4152900"/>
            <a:ext cx="292100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solidFill>
                  <a:srgbClr val="0F86BA"/>
                </a:solidFill>
                <a:latin typeface="Myanmar Text"/>
                <a:cs typeface="Myanmar Text"/>
              </a:rPr>
              <a:t>database </a:t>
            </a:r>
            <a:r>
              <a:rPr sz="2000" dirty="0">
                <a:solidFill>
                  <a:srgbClr val="0F86BA"/>
                </a:solidFill>
                <a:latin typeface="Myanmar Text"/>
                <a:cs typeface="Myanmar Text"/>
              </a:rPr>
              <a:t>record</a:t>
            </a:r>
            <a:r>
              <a:rPr sz="2000" spc="-75" dirty="0">
                <a:solidFill>
                  <a:srgbClr val="0F86BA"/>
                </a:solidFill>
                <a:latin typeface="Myanmar Text"/>
                <a:cs typeface="Myanmar Text"/>
              </a:rPr>
              <a:t> </a:t>
            </a:r>
            <a:r>
              <a:rPr sz="2000" dirty="0">
                <a:solidFill>
                  <a:srgbClr val="0F86BA"/>
                </a:solidFill>
                <a:latin typeface="Myanmar Text"/>
                <a:cs typeface="Myanmar Text"/>
              </a:rPr>
              <a:t>uniquely.</a:t>
            </a:r>
            <a:endParaRPr sz="2000">
              <a:latin typeface="Myanmar Text"/>
              <a:cs typeface="Myanmar Tex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180021" y="3121524"/>
            <a:ext cx="2185670" cy="1016000"/>
          </a:xfrm>
          <a:prstGeom prst="rect">
            <a:avLst/>
          </a:prstGeom>
          <a:ln w="12700">
            <a:solidFill>
              <a:srgbClr val="076682"/>
            </a:solidFill>
          </a:ln>
        </p:spPr>
        <p:txBody>
          <a:bodyPr vert="horz" wrap="square" lIns="0" tIns="219075" rIns="0" bIns="0" rtlCol="0">
            <a:spAutoFit/>
          </a:bodyPr>
          <a:lstStyle/>
          <a:p>
            <a:pPr marL="488315" marR="257810" indent="-223520">
              <a:lnSpc>
                <a:spcPct val="101099"/>
              </a:lnSpc>
              <a:spcBef>
                <a:spcPts val="1725"/>
              </a:spcBef>
            </a:pPr>
            <a:r>
              <a:rPr sz="1800" dirty="0">
                <a:solidFill>
                  <a:srgbClr val="076682"/>
                </a:solidFill>
                <a:latin typeface="Calibri"/>
                <a:cs typeface="Calibri"/>
              </a:rPr>
              <a:t>A </a:t>
            </a:r>
            <a:r>
              <a:rPr sz="1800" spc="-5" dirty="0">
                <a:solidFill>
                  <a:srgbClr val="076682"/>
                </a:solidFill>
                <a:latin typeface="Calibri"/>
                <a:cs typeface="Calibri"/>
              </a:rPr>
              <a:t>primary </a:t>
            </a:r>
            <a:r>
              <a:rPr sz="1800" spc="-25" dirty="0">
                <a:solidFill>
                  <a:srgbClr val="076682"/>
                </a:solidFill>
                <a:latin typeface="Calibri"/>
                <a:cs typeface="Calibri"/>
              </a:rPr>
              <a:t>key </a:t>
            </a:r>
            <a:r>
              <a:rPr sz="1800" spc="-5" dirty="0">
                <a:solidFill>
                  <a:srgbClr val="076682"/>
                </a:solidFill>
                <a:latin typeface="Calibri"/>
                <a:cs typeface="Calibri"/>
              </a:rPr>
              <a:t>can  </a:t>
            </a:r>
            <a:r>
              <a:rPr sz="1800" dirty="0">
                <a:solidFill>
                  <a:srgbClr val="076682"/>
                </a:solidFill>
                <a:latin typeface="Calibri"/>
                <a:cs typeface="Calibri"/>
              </a:rPr>
              <a:t>not be</a:t>
            </a:r>
            <a:r>
              <a:rPr sz="1800" spc="-25" dirty="0">
                <a:solidFill>
                  <a:srgbClr val="076682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76682"/>
                </a:solidFill>
                <a:latin typeface="Calibri"/>
                <a:cs typeface="Calibri"/>
              </a:rPr>
              <a:t>NULL</a:t>
            </a:r>
            <a:r>
              <a:rPr sz="1800" dirty="0">
                <a:solidFill>
                  <a:srgbClr val="076682"/>
                </a:solidFill>
                <a:latin typeface="Arial"/>
                <a:cs typeface="Arial"/>
              </a:rPr>
              <a:t>.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524993" y="3121524"/>
            <a:ext cx="2185670" cy="1016000"/>
          </a:xfrm>
          <a:prstGeom prst="rect">
            <a:avLst/>
          </a:prstGeom>
          <a:solidFill>
            <a:srgbClr val="FFFFFF"/>
          </a:solidFill>
          <a:ln w="12700">
            <a:solidFill>
              <a:srgbClr val="076682"/>
            </a:solidFill>
          </a:ln>
        </p:spPr>
        <p:txBody>
          <a:bodyPr vert="horz" wrap="square" lIns="0" tIns="219075" rIns="0" bIns="0" rtlCol="0">
            <a:spAutoFit/>
          </a:bodyPr>
          <a:lstStyle/>
          <a:p>
            <a:pPr marL="90805" marR="83820">
              <a:lnSpc>
                <a:spcPct val="101099"/>
              </a:lnSpc>
              <a:spcBef>
                <a:spcPts val="1725"/>
              </a:spcBef>
            </a:pPr>
            <a:r>
              <a:rPr sz="1800" dirty="0">
                <a:solidFill>
                  <a:srgbClr val="076682"/>
                </a:solidFill>
                <a:latin typeface="Calibri"/>
                <a:cs typeface="Calibri"/>
              </a:rPr>
              <a:t>A </a:t>
            </a:r>
            <a:r>
              <a:rPr sz="1800" spc="-5" dirty="0">
                <a:solidFill>
                  <a:srgbClr val="076682"/>
                </a:solidFill>
                <a:latin typeface="Calibri"/>
                <a:cs typeface="Calibri"/>
              </a:rPr>
              <a:t>primary </a:t>
            </a:r>
            <a:r>
              <a:rPr sz="1800" spc="-25" dirty="0">
                <a:solidFill>
                  <a:srgbClr val="076682"/>
                </a:solidFill>
                <a:latin typeface="Calibri"/>
                <a:cs typeface="Calibri"/>
              </a:rPr>
              <a:t>key </a:t>
            </a:r>
            <a:r>
              <a:rPr sz="1800" spc="-10" dirty="0">
                <a:solidFill>
                  <a:srgbClr val="076682"/>
                </a:solidFill>
                <a:latin typeface="Calibri"/>
                <a:cs typeface="Calibri"/>
              </a:rPr>
              <a:t>value  must </a:t>
            </a:r>
            <a:r>
              <a:rPr sz="1800" dirty="0">
                <a:solidFill>
                  <a:srgbClr val="076682"/>
                </a:solidFill>
                <a:latin typeface="Calibri"/>
                <a:cs typeface="Calibri"/>
              </a:rPr>
              <a:t>be</a:t>
            </a:r>
            <a:r>
              <a:rPr sz="1800" spc="5" dirty="0">
                <a:solidFill>
                  <a:srgbClr val="076682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76682"/>
                </a:solidFill>
                <a:latin typeface="Calibri"/>
                <a:cs typeface="Calibri"/>
              </a:rPr>
              <a:t>unique</a:t>
            </a:r>
            <a:r>
              <a:rPr sz="1800" spc="-5" dirty="0">
                <a:solidFill>
                  <a:srgbClr val="076682"/>
                </a:solidFill>
                <a:latin typeface="Arial"/>
                <a:cs typeface="Arial"/>
              </a:rPr>
              <a:t>.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180022" y="4434558"/>
            <a:ext cx="2185670" cy="1085850"/>
          </a:xfrm>
          <a:custGeom>
            <a:avLst/>
            <a:gdLst/>
            <a:ahLst/>
            <a:cxnLst/>
            <a:rect l="l" t="t" r="r" b="b"/>
            <a:pathLst>
              <a:path w="2185670" h="1085850">
                <a:moveTo>
                  <a:pt x="0" y="0"/>
                </a:moveTo>
                <a:lnTo>
                  <a:pt x="2185059" y="0"/>
                </a:lnTo>
                <a:lnTo>
                  <a:pt x="2185059" y="1085376"/>
                </a:lnTo>
                <a:lnTo>
                  <a:pt x="0" y="1085376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7180022" y="4434558"/>
            <a:ext cx="2185670" cy="1085850"/>
          </a:xfrm>
          <a:prstGeom prst="rect">
            <a:avLst/>
          </a:prstGeom>
          <a:ln w="12700">
            <a:solidFill>
              <a:srgbClr val="076682"/>
            </a:solidFill>
          </a:ln>
        </p:spPr>
        <p:txBody>
          <a:bodyPr vert="horz" wrap="square" lIns="0" tIns="120650" rIns="0" bIns="0" rtlCol="0">
            <a:spAutoFit/>
          </a:bodyPr>
          <a:lstStyle/>
          <a:p>
            <a:pPr marL="91440" marR="83820" algn="just">
              <a:lnSpc>
                <a:spcPct val="99400"/>
              </a:lnSpc>
              <a:spcBef>
                <a:spcPts val="950"/>
              </a:spcBef>
            </a:pPr>
            <a:r>
              <a:rPr sz="1800" dirty="0">
                <a:solidFill>
                  <a:srgbClr val="076682"/>
                </a:solidFill>
                <a:latin typeface="Calibri"/>
                <a:cs typeface="Calibri"/>
              </a:rPr>
              <a:t>The </a:t>
            </a:r>
            <a:r>
              <a:rPr sz="1800" spc="-5" dirty="0">
                <a:solidFill>
                  <a:srgbClr val="076682"/>
                </a:solidFill>
                <a:latin typeface="Calibri"/>
                <a:cs typeface="Calibri"/>
              </a:rPr>
              <a:t>primary </a:t>
            </a:r>
            <a:r>
              <a:rPr sz="1800" spc="-25" dirty="0">
                <a:solidFill>
                  <a:srgbClr val="076682"/>
                </a:solidFill>
                <a:latin typeface="Calibri"/>
                <a:cs typeface="Calibri"/>
              </a:rPr>
              <a:t>key  </a:t>
            </a:r>
            <a:r>
              <a:rPr sz="1800" spc="-5" dirty="0">
                <a:solidFill>
                  <a:srgbClr val="076682"/>
                </a:solidFill>
                <a:latin typeface="Calibri"/>
                <a:cs typeface="Calibri"/>
              </a:rPr>
              <a:t>values cannot </a:t>
            </a:r>
            <a:r>
              <a:rPr sz="1800" dirty="0">
                <a:solidFill>
                  <a:srgbClr val="076682"/>
                </a:solidFill>
                <a:latin typeface="Calibri"/>
                <a:cs typeface="Calibri"/>
              </a:rPr>
              <a:t>be  </a:t>
            </a:r>
            <a:r>
              <a:rPr sz="1800" spc="-5" dirty="0">
                <a:solidFill>
                  <a:srgbClr val="076682"/>
                </a:solidFill>
                <a:latin typeface="Calibri"/>
                <a:cs typeface="Calibri"/>
              </a:rPr>
              <a:t>changed</a:t>
            </a:r>
            <a:r>
              <a:rPr sz="1800" spc="-5" dirty="0">
                <a:solidFill>
                  <a:srgbClr val="076682"/>
                </a:solidFill>
                <a:latin typeface="Arial"/>
                <a:cs typeface="Arial"/>
              </a:rPr>
              <a:t>.</a:t>
            </a:r>
            <a:endParaRPr sz="18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9524996" y="4434558"/>
            <a:ext cx="2185670" cy="1085850"/>
          </a:xfrm>
          <a:custGeom>
            <a:avLst/>
            <a:gdLst/>
            <a:ahLst/>
            <a:cxnLst/>
            <a:rect l="l" t="t" r="r" b="b"/>
            <a:pathLst>
              <a:path w="2185670" h="1085850">
                <a:moveTo>
                  <a:pt x="0" y="0"/>
                </a:moveTo>
                <a:lnTo>
                  <a:pt x="2185059" y="0"/>
                </a:lnTo>
                <a:lnTo>
                  <a:pt x="2185059" y="1085377"/>
                </a:lnTo>
                <a:lnTo>
                  <a:pt x="0" y="1085377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7668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9616436" y="4403852"/>
            <a:ext cx="2014855" cy="565150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R="5080">
              <a:lnSpc>
                <a:spcPts val="2090"/>
              </a:lnSpc>
              <a:spcBef>
                <a:spcPts val="225"/>
              </a:spcBef>
              <a:tabLst>
                <a:tab pos="653415" algn="l"/>
                <a:tab pos="697230" algn="l"/>
                <a:tab pos="1163955" algn="l"/>
                <a:tab pos="1689735" algn="l"/>
                <a:tab pos="1891664" algn="l"/>
              </a:tabLst>
            </a:pPr>
            <a:r>
              <a:rPr sz="1800" spc="-5" dirty="0">
                <a:solidFill>
                  <a:srgbClr val="076682"/>
                </a:solidFill>
                <a:latin typeface="Calibri"/>
                <a:cs typeface="Calibri"/>
              </a:rPr>
              <a:t>T</a:t>
            </a:r>
            <a:r>
              <a:rPr sz="1800" spc="5" dirty="0">
                <a:solidFill>
                  <a:srgbClr val="076682"/>
                </a:solidFill>
                <a:latin typeface="Calibri"/>
                <a:cs typeface="Calibri"/>
              </a:rPr>
              <a:t>h</a:t>
            </a:r>
            <a:r>
              <a:rPr sz="1800" dirty="0">
                <a:solidFill>
                  <a:srgbClr val="076682"/>
                </a:solidFill>
                <a:latin typeface="Calibri"/>
                <a:cs typeface="Calibri"/>
              </a:rPr>
              <a:t>e	p</a:t>
            </a:r>
            <a:r>
              <a:rPr sz="1800" spc="-5" dirty="0">
                <a:solidFill>
                  <a:srgbClr val="076682"/>
                </a:solidFill>
                <a:latin typeface="Calibri"/>
                <a:cs typeface="Calibri"/>
              </a:rPr>
              <a:t>rima</a:t>
            </a:r>
            <a:r>
              <a:rPr sz="1800" spc="5" dirty="0">
                <a:solidFill>
                  <a:srgbClr val="076682"/>
                </a:solidFill>
                <a:latin typeface="Calibri"/>
                <a:cs typeface="Calibri"/>
              </a:rPr>
              <a:t>r</a:t>
            </a:r>
            <a:r>
              <a:rPr sz="1800" dirty="0">
                <a:solidFill>
                  <a:srgbClr val="076682"/>
                </a:solidFill>
                <a:latin typeface="Calibri"/>
                <a:cs typeface="Calibri"/>
              </a:rPr>
              <a:t>y	</a:t>
            </a:r>
            <a:r>
              <a:rPr sz="1800" spc="-65" dirty="0">
                <a:solidFill>
                  <a:srgbClr val="076682"/>
                </a:solidFill>
                <a:latin typeface="Calibri"/>
                <a:cs typeface="Calibri"/>
              </a:rPr>
              <a:t>k</a:t>
            </a:r>
            <a:r>
              <a:rPr sz="1800" spc="-10" dirty="0">
                <a:solidFill>
                  <a:srgbClr val="076682"/>
                </a:solidFill>
                <a:latin typeface="Calibri"/>
                <a:cs typeface="Calibri"/>
              </a:rPr>
              <a:t>e</a:t>
            </a:r>
            <a:r>
              <a:rPr sz="1800" dirty="0">
                <a:solidFill>
                  <a:srgbClr val="076682"/>
                </a:solidFill>
                <a:latin typeface="Calibri"/>
                <a:cs typeface="Calibri"/>
              </a:rPr>
              <a:t>y  </a:t>
            </a:r>
            <a:r>
              <a:rPr sz="1800" spc="-5" dirty="0">
                <a:solidFill>
                  <a:srgbClr val="076682"/>
                </a:solidFill>
                <a:latin typeface="Calibri"/>
                <a:cs typeface="Calibri"/>
              </a:rPr>
              <a:t>m</a:t>
            </a:r>
            <a:r>
              <a:rPr sz="1800" spc="5" dirty="0">
                <a:solidFill>
                  <a:srgbClr val="076682"/>
                </a:solidFill>
                <a:latin typeface="Calibri"/>
                <a:cs typeface="Calibri"/>
              </a:rPr>
              <a:t>u</a:t>
            </a:r>
            <a:r>
              <a:rPr sz="1800" spc="-25" dirty="0">
                <a:solidFill>
                  <a:srgbClr val="076682"/>
                </a:solidFill>
                <a:latin typeface="Calibri"/>
                <a:cs typeface="Calibri"/>
              </a:rPr>
              <a:t>s</a:t>
            </a:r>
            <a:r>
              <a:rPr sz="1800" dirty="0">
                <a:solidFill>
                  <a:srgbClr val="076682"/>
                </a:solidFill>
                <a:latin typeface="Calibri"/>
                <a:cs typeface="Calibri"/>
              </a:rPr>
              <a:t>t		be	gi</a:t>
            </a:r>
            <a:r>
              <a:rPr sz="1800" spc="-20" dirty="0">
                <a:solidFill>
                  <a:srgbClr val="076682"/>
                </a:solidFill>
                <a:latin typeface="Calibri"/>
                <a:cs typeface="Calibri"/>
              </a:rPr>
              <a:t>v</a:t>
            </a:r>
            <a:r>
              <a:rPr sz="1800" dirty="0">
                <a:solidFill>
                  <a:srgbClr val="076682"/>
                </a:solidFill>
                <a:latin typeface="Calibri"/>
                <a:cs typeface="Calibri"/>
              </a:rPr>
              <a:t>en		a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616436" y="4949444"/>
            <a:ext cx="2014220" cy="580390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R="5080">
              <a:lnSpc>
                <a:spcPct val="102200"/>
              </a:lnSpc>
              <a:spcBef>
                <a:spcPts val="50"/>
              </a:spcBef>
              <a:tabLst>
                <a:tab pos="655955" algn="l"/>
                <a:tab pos="1334770" algn="l"/>
                <a:tab pos="1604010" algn="l"/>
              </a:tabLst>
            </a:pPr>
            <a:r>
              <a:rPr sz="1800" spc="-30" dirty="0">
                <a:solidFill>
                  <a:srgbClr val="076682"/>
                </a:solidFill>
                <a:latin typeface="Calibri"/>
                <a:cs typeface="Calibri"/>
              </a:rPr>
              <a:t>v</a:t>
            </a:r>
            <a:r>
              <a:rPr sz="1800" dirty="0">
                <a:solidFill>
                  <a:srgbClr val="076682"/>
                </a:solidFill>
                <a:latin typeface="Calibri"/>
                <a:cs typeface="Calibri"/>
              </a:rPr>
              <a:t>alue	w</a:t>
            </a:r>
            <a:r>
              <a:rPr sz="1800" spc="5" dirty="0">
                <a:solidFill>
                  <a:srgbClr val="076682"/>
                </a:solidFill>
                <a:latin typeface="Calibri"/>
                <a:cs typeface="Calibri"/>
              </a:rPr>
              <a:t>h</a:t>
            </a:r>
            <a:r>
              <a:rPr sz="1800" dirty="0">
                <a:solidFill>
                  <a:srgbClr val="076682"/>
                </a:solidFill>
                <a:latin typeface="Calibri"/>
                <a:cs typeface="Calibri"/>
              </a:rPr>
              <a:t>en	a	n</a:t>
            </a:r>
            <a:r>
              <a:rPr sz="1800" spc="-10" dirty="0">
                <a:solidFill>
                  <a:srgbClr val="076682"/>
                </a:solidFill>
                <a:latin typeface="Calibri"/>
                <a:cs typeface="Calibri"/>
              </a:rPr>
              <a:t>e</a:t>
            </a:r>
            <a:r>
              <a:rPr sz="1800" dirty="0">
                <a:solidFill>
                  <a:srgbClr val="076682"/>
                </a:solidFill>
                <a:latin typeface="Calibri"/>
                <a:cs typeface="Calibri"/>
              </a:rPr>
              <a:t>w  </a:t>
            </a:r>
            <a:r>
              <a:rPr sz="1800" spc="-15" dirty="0">
                <a:solidFill>
                  <a:srgbClr val="076682"/>
                </a:solidFill>
                <a:latin typeface="Calibri"/>
                <a:cs typeface="Calibri"/>
              </a:rPr>
              <a:t>record </a:t>
            </a:r>
            <a:r>
              <a:rPr sz="1800" spc="-5" dirty="0">
                <a:solidFill>
                  <a:srgbClr val="076682"/>
                </a:solidFill>
                <a:latin typeface="Calibri"/>
                <a:cs typeface="Calibri"/>
              </a:rPr>
              <a:t>is</a:t>
            </a:r>
            <a:r>
              <a:rPr sz="1800" dirty="0">
                <a:solidFill>
                  <a:srgbClr val="076682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76682"/>
                </a:solidFill>
                <a:latin typeface="Calibri"/>
                <a:cs typeface="Calibri"/>
              </a:rPr>
              <a:t>inserted</a:t>
            </a:r>
            <a:r>
              <a:rPr sz="1800" spc="-5" dirty="0">
                <a:solidFill>
                  <a:srgbClr val="076682"/>
                </a:solidFill>
                <a:latin typeface="Arial"/>
                <a:cs typeface="Arial"/>
              </a:rPr>
              <a:t>.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806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35"/>
              </a:spcBef>
            </a:pPr>
            <a:r>
              <a:rPr spc="75" dirty="0"/>
              <a:t>Introduction </a:t>
            </a:r>
            <a:r>
              <a:rPr spc="65" dirty="0"/>
              <a:t>to Relational</a:t>
            </a:r>
            <a:r>
              <a:rPr spc="-325" dirty="0"/>
              <a:t> </a:t>
            </a:r>
            <a:r>
              <a:rPr spc="80" dirty="0"/>
              <a:t>Databases</a:t>
            </a:r>
          </a:p>
          <a:p>
            <a:pPr marR="5080" algn="r">
              <a:lnSpc>
                <a:spcPct val="100000"/>
              </a:lnSpc>
              <a:spcBef>
                <a:spcPts val="489"/>
              </a:spcBef>
            </a:pPr>
            <a:r>
              <a:rPr sz="2000" b="0" spc="35" dirty="0">
                <a:solidFill>
                  <a:srgbClr val="BFBFBF"/>
                </a:solidFill>
                <a:latin typeface="Calibri"/>
                <a:cs typeface="Calibri"/>
              </a:rPr>
              <a:t>R</a:t>
            </a:r>
            <a:r>
              <a:rPr sz="2000" b="0" spc="50" dirty="0">
                <a:solidFill>
                  <a:srgbClr val="BFBFBF"/>
                </a:solidFill>
                <a:latin typeface="Calibri"/>
                <a:cs typeface="Calibri"/>
              </a:rPr>
              <a:t>D</a:t>
            </a:r>
            <a:r>
              <a:rPr sz="2000" b="0" spc="-5" dirty="0">
                <a:solidFill>
                  <a:srgbClr val="BFBFBF"/>
                </a:solidFill>
                <a:latin typeface="Calibri"/>
                <a:cs typeface="Calibri"/>
              </a:rPr>
              <a:t>B</a:t>
            </a:r>
            <a:r>
              <a:rPr sz="2000" b="0" spc="-100" dirty="0">
                <a:solidFill>
                  <a:srgbClr val="BFBFBF"/>
                </a:solidFill>
                <a:latin typeface="Calibri"/>
                <a:cs typeface="Calibri"/>
              </a:rPr>
              <a:t>M</a:t>
            </a:r>
            <a:r>
              <a:rPr sz="2000" b="0" spc="65" dirty="0">
                <a:solidFill>
                  <a:srgbClr val="BFBFBF"/>
                </a:solidFill>
                <a:latin typeface="Calibri"/>
                <a:cs typeface="Calibri"/>
              </a:rPr>
              <a:t>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1384566"/>
            <a:ext cx="12192000" cy="1072515"/>
          </a:xfrm>
          <a:custGeom>
            <a:avLst/>
            <a:gdLst/>
            <a:ahLst/>
            <a:cxnLst/>
            <a:rect l="l" t="t" r="r" b="b"/>
            <a:pathLst>
              <a:path w="12192000" h="1072514">
                <a:moveTo>
                  <a:pt x="0" y="0"/>
                </a:moveTo>
                <a:lnTo>
                  <a:pt x="12192000" y="0"/>
                </a:lnTo>
                <a:lnTo>
                  <a:pt x="12192000" y="1072327"/>
                </a:lnTo>
                <a:lnTo>
                  <a:pt x="0" y="1072327"/>
                </a:lnTo>
                <a:lnTo>
                  <a:pt x="0" y="0"/>
                </a:lnTo>
                <a:close/>
              </a:path>
            </a:pathLst>
          </a:custGeom>
          <a:solidFill>
            <a:srgbClr val="0766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71243" y="1543812"/>
            <a:ext cx="767016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b="1" dirty="0">
                <a:solidFill>
                  <a:srgbClr val="FFFFFF"/>
                </a:solidFill>
                <a:latin typeface="Myanmar Text"/>
                <a:cs typeface="Myanmar Text"/>
              </a:rPr>
              <a:t>WHAT IS A </a:t>
            </a:r>
            <a:r>
              <a:rPr sz="4400" b="1" spc="-5" dirty="0">
                <a:solidFill>
                  <a:srgbClr val="FFFFFF"/>
                </a:solidFill>
                <a:latin typeface="Myanmar Text"/>
                <a:cs typeface="Myanmar Text"/>
              </a:rPr>
              <a:t>COMPOSITE</a:t>
            </a:r>
            <a:r>
              <a:rPr sz="4400" b="1" spc="-95" dirty="0">
                <a:solidFill>
                  <a:srgbClr val="FFFFFF"/>
                </a:solidFill>
                <a:latin typeface="Myanmar Text"/>
                <a:cs typeface="Myanmar Text"/>
              </a:rPr>
              <a:t> </a:t>
            </a:r>
            <a:r>
              <a:rPr sz="4400" b="1" spc="-5" dirty="0">
                <a:solidFill>
                  <a:srgbClr val="FFFFFF"/>
                </a:solidFill>
                <a:latin typeface="Myanmar Text"/>
                <a:cs typeface="Myanmar Text"/>
              </a:rPr>
              <a:t>KEY?</a:t>
            </a:r>
            <a:endParaRPr sz="4400">
              <a:latin typeface="Myanmar Text"/>
              <a:cs typeface="Myanmar Tex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13525" y="3375660"/>
            <a:ext cx="4301490" cy="2159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 algn="just">
              <a:lnSpc>
                <a:spcPct val="100000"/>
              </a:lnSpc>
              <a:spcBef>
                <a:spcPts val="100"/>
              </a:spcBef>
              <a:buFont typeface="Wingdings"/>
              <a:buChar char=""/>
              <a:tabLst>
                <a:tab pos="355600" algn="l"/>
              </a:tabLst>
            </a:pPr>
            <a:r>
              <a:rPr sz="2000" dirty="0">
                <a:solidFill>
                  <a:srgbClr val="0F86BA"/>
                </a:solidFill>
                <a:latin typeface="Calibri"/>
                <a:cs typeface="Calibri"/>
              </a:rPr>
              <a:t>A </a:t>
            </a:r>
            <a:r>
              <a:rPr sz="2000" spc="-5" dirty="0">
                <a:solidFill>
                  <a:srgbClr val="0F86BA"/>
                </a:solidFill>
                <a:latin typeface="Calibri"/>
                <a:cs typeface="Calibri"/>
              </a:rPr>
              <a:t>composite </a:t>
            </a:r>
            <a:r>
              <a:rPr sz="2000" spc="-25" dirty="0">
                <a:solidFill>
                  <a:srgbClr val="0F86BA"/>
                </a:solidFill>
                <a:latin typeface="Calibri"/>
                <a:cs typeface="Calibri"/>
              </a:rPr>
              <a:t>key </a:t>
            </a:r>
            <a:r>
              <a:rPr sz="2000" dirty="0">
                <a:solidFill>
                  <a:srgbClr val="0F86BA"/>
                </a:solidFill>
                <a:latin typeface="Calibri"/>
                <a:cs typeface="Calibri"/>
              </a:rPr>
              <a:t>is a primary </a:t>
            </a:r>
            <a:r>
              <a:rPr sz="2000" spc="-25" dirty="0">
                <a:solidFill>
                  <a:srgbClr val="0F86BA"/>
                </a:solidFill>
                <a:latin typeface="Calibri"/>
                <a:cs typeface="Calibri"/>
              </a:rPr>
              <a:t>key  </a:t>
            </a:r>
            <a:r>
              <a:rPr sz="2000" spc="-5" dirty="0">
                <a:solidFill>
                  <a:srgbClr val="0F86BA"/>
                </a:solidFill>
                <a:latin typeface="Calibri"/>
                <a:cs typeface="Calibri"/>
              </a:rPr>
              <a:t>composed of multiple columns used  </a:t>
            </a:r>
            <a:r>
              <a:rPr sz="2000" spc="-10" dirty="0">
                <a:solidFill>
                  <a:srgbClr val="0F86BA"/>
                </a:solidFill>
                <a:latin typeface="Calibri"/>
                <a:cs typeface="Calibri"/>
              </a:rPr>
              <a:t>to </a:t>
            </a:r>
            <a:r>
              <a:rPr sz="2000" spc="-5" dirty="0">
                <a:solidFill>
                  <a:srgbClr val="0F86BA"/>
                </a:solidFill>
                <a:latin typeface="Calibri"/>
                <a:cs typeface="Calibri"/>
              </a:rPr>
              <a:t>identify </a:t>
            </a:r>
            <a:r>
              <a:rPr sz="2000" dirty="0">
                <a:solidFill>
                  <a:srgbClr val="0F86BA"/>
                </a:solidFill>
                <a:latin typeface="Calibri"/>
                <a:cs typeface="Calibri"/>
              </a:rPr>
              <a:t>a </a:t>
            </a:r>
            <a:r>
              <a:rPr sz="2000" spc="-15" dirty="0">
                <a:solidFill>
                  <a:srgbClr val="0F86BA"/>
                </a:solidFill>
                <a:latin typeface="Calibri"/>
                <a:cs typeface="Calibri"/>
              </a:rPr>
              <a:t>record</a:t>
            </a:r>
            <a:r>
              <a:rPr sz="2000" spc="-20" dirty="0">
                <a:solidFill>
                  <a:srgbClr val="0F86BA"/>
                </a:solidFill>
                <a:latin typeface="Calibri"/>
                <a:cs typeface="Calibri"/>
              </a:rPr>
              <a:t> uniquely.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0F86BA"/>
              </a:buClr>
              <a:buFont typeface="Wingdings"/>
              <a:buChar char=""/>
            </a:pPr>
            <a:endParaRPr sz="1950">
              <a:latin typeface="Calibri"/>
              <a:cs typeface="Calibri"/>
            </a:endParaRPr>
          </a:p>
          <a:p>
            <a:pPr marL="355600" marR="5080" indent="-342900" algn="just">
              <a:lnSpc>
                <a:spcPct val="100000"/>
              </a:lnSpc>
              <a:spcBef>
                <a:spcPts val="5"/>
              </a:spcBef>
              <a:buFont typeface="Wingdings"/>
              <a:buChar char=""/>
              <a:tabLst>
                <a:tab pos="355600" algn="l"/>
              </a:tabLst>
            </a:pPr>
            <a:r>
              <a:rPr sz="2000" spc="-5" dirty="0">
                <a:solidFill>
                  <a:srgbClr val="0F86BA"/>
                </a:solidFill>
                <a:latin typeface="Calibri"/>
                <a:cs typeface="Calibri"/>
              </a:rPr>
              <a:t>In </a:t>
            </a:r>
            <a:r>
              <a:rPr sz="2000" dirty="0">
                <a:solidFill>
                  <a:srgbClr val="0F86BA"/>
                </a:solidFill>
                <a:latin typeface="Calibri"/>
                <a:cs typeface="Calibri"/>
              </a:rPr>
              <a:t>this </a:t>
            </a:r>
            <a:r>
              <a:rPr sz="2000" spc="-5" dirty="0">
                <a:solidFill>
                  <a:srgbClr val="0F86BA"/>
                </a:solidFill>
                <a:latin typeface="Calibri"/>
                <a:cs typeface="Calibri"/>
              </a:rPr>
              <a:t>table, </a:t>
            </a:r>
            <a:r>
              <a:rPr sz="2000" spc="-15" dirty="0">
                <a:solidFill>
                  <a:srgbClr val="0F86BA"/>
                </a:solidFill>
                <a:latin typeface="Calibri"/>
                <a:cs typeface="Calibri"/>
              </a:rPr>
              <a:t>we have </a:t>
            </a:r>
            <a:r>
              <a:rPr sz="2000" spc="-10" dirty="0">
                <a:solidFill>
                  <a:srgbClr val="0F86BA"/>
                </a:solidFill>
                <a:latin typeface="Calibri"/>
                <a:cs typeface="Calibri"/>
              </a:rPr>
              <a:t>two </a:t>
            </a:r>
            <a:r>
              <a:rPr sz="2000" spc="-5" dirty="0">
                <a:solidFill>
                  <a:srgbClr val="0F86BA"/>
                </a:solidFill>
                <a:latin typeface="Calibri"/>
                <a:cs typeface="Calibri"/>
              </a:rPr>
              <a:t>people </a:t>
            </a:r>
            <a:r>
              <a:rPr sz="2000" dirty="0">
                <a:solidFill>
                  <a:srgbClr val="0F86BA"/>
                </a:solidFill>
                <a:latin typeface="Calibri"/>
                <a:cs typeface="Calibri"/>
              </a:rPr>
              <a:t>with  same </a:t>
            </a:r>
            <a:r>
              <a:rPr sz="2000" spc="-5" dirty="0">
                <a:solidFill>
                  <a:srgbClr val="0F86BA"/>
                </a:solidFill>
                <a:latin typeface="Calibri"/>
                <a:cs typeface="Calibri"/>
              </a:rPr>
              <a:t>name, AMIN, but they </a:t>
            </a:r>
            <a:r>
              <a:rPr sz="2000" spc="-10" dirty="0">
                <a:solidFill>
                  <a:srgbClr val="0F86BA"/>
                </a:solidFill>
                <a:latin typeface="Calibri"/>
                <a:cs typeface="Calibri"/>
              </a:rPr>
              <a:t>live </a:t>
            </a:r>
            <a:r>
              <a:rPr sz="2000" dirty="0">
                <a:solidFill>
                  <a:srgbClr val="0F86BA"/>
                </a:solidFill>
                <a:latin typeface="Calibri"/>
                <a:cs typeface="Calibri"/>
              </a:rPr>
              <a:t>in  </a:t>
            </a:r>
            <a:r>
              <a:rPr sz="2000" spc="-15" dirty="0">
                <a:solidFill>
                  <a:srgbClr val="0F86BA"/>
                </a:solidFill>
                <a:latin typeface="Calibri"/>
                <a:cs typeface="Calibri"/>
              </a:rPr>
              <a:t>different</a:t>
            </a:r>
            <a:r>
              <a:rPr sz="2000" spc="-5" dirty="0">
                <a:solidFill>
                  <a:srgbClr val="0F86BA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F86BA"/>
                </a:solidFill>
                <a:latin typeface="Calibri"/>
                <a:cs typeface="Calibri"/>
              </a:rPr>
              <a:t>places.</a:t>
            </a:r>
            <a:endParaRPr sz="2000">
              <a:latin typeface="Calibri"/>
              <a:cs typeface="Calibri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5282643" y="3279665"/>
          <a:ext cx="6478904" cy="184711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950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602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35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00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62978"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  <a:spcBef>
                          <a:spcPts val="450"/>
                        </a:spcBef>
                      </a:pPr>
                      <a:r>
                        <a:rPr sz="19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Name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57150" marB="0">
                    <a:lnL w="76200">
                      <a:solidFill>
                        <a:srgbClr val="3FB9EF"/>
                      </a:solidFill>
                      <a:prstDash val="solid"/>
                    </a:lnL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513080">
                        <a:lnSpc>
                          <a:spcPct val="100000"/>
                        </a:lnSpc>
                        <a:spcBef>
                          <a:spcPts val="450"/>
                        </a:spcBef>
                      </a:pPr>
                      <a:r>
                        <a:rPr sz="19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Address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57150" marB="0">
                    <a:lnR w="76200">
                      <a:solidFill>
                        <a:srgbClr val="3FB9EF"/>
                      </a:solidFill>
                      <a:prstDash val="solid"/>
                    </a:ln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175260">
                        <a:lnSpc>
                          <a:spcPct val="100000"/>
                        </a:lnSpc>
                        <a:spcBef>
                          <a:spcPts val="450"/>
                        </a:spcBef>
                      </a:pPr>
                      <a:r>
                        <a:rPr sz="19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Position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57150" marB="0">
                    <a:lnL w="76200">
                      <a:solidFill>
                        <a:srgbClr val="3FB9EF"/>
                      </a:solidFill>
                      <a:prstDash val="solid"/>
                    </a:lnL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144145">
                        <a:lnSpc>
                          <a:spcPct val="100000"/>
                        </a:lnSpc>
                        <a:spcBef>
                          <a:spcPts val="450"/>
                        </a:spcBef>
                      </a:pPr>
                      <a:r>
                        <a:rPr sz="19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Gender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57150" marB="0"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7669"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900" spc="-5" dirty="0">
                          <a:latin typeface="Calibri"/>
                          <a:cs typeface="Calibri"/>
                        </a:rPr>
                        <a:t>Amin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24130" marB="0">
                    <a:lnL w="76200">
                      <a:solidFill>
                        <a:srgbClr val="3FB9EF"/>
                      </a:solidFill>
                      <a:prstDash val="solid"/>
                    </a:lnL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513080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900" spc="-5" dirty="0">
                          <a:latin typeface="Calibri"/>
                          <a:cs typeface="Calibri"/>
                        </a:rPr>
                        <a:t>Bangsar</a:t>
                      </a:r>
                      <a:r>
                        <a:rPr sz="19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900" spc="-5" dirty="0">
                          <a:latin typeface="Calibri"/>
                          <a:cs typeface="Calibri"/>
                        </a:rPr>
                        <a:t>South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24130" marB="0">
                    <a:lnR w="76200">
                      <a:solidFill>
                        <a:srgbClr val="3FB9EF"/>
                      </a:solidFill>
                      <a:prstDash val="solid"/>
                    </a:ln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175260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900" spc="-10" dirty="0">
                          <a:latin typeface="Calibri"/>
                          <a:cs typeface="Calibri"/>
                        </a:rPr>
                        <a:t>Data</a:t>
                      </a:r>
                      <a:r>
                        <a:rPr sz="19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900" spc="-10" dirty="0">
                          <a:latin typeface="Calibri"/>
                          <a:cs typeface="Calibri"/>
                        </a:rPr>
                        <a:t>Scientist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24130" marB="0">
                    <a:lnL w="76200">
                      <a:solidFill>
                        <a:srgbClr val="3FB9EF"/>
                      </a:solidFill>
                      <a:prstDash val="solid"/>
                    </a:lnL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144145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900" dirty="0">
                          <a:latin typeface="Calibri"/>
                          <a:cs typeface="Calibri"/>
                        </a:rPr>
                        <a:t>Male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24130" marB="0"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6467"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900" spc="-5" dirty="0">
                          <a:latin typeface="Calibri"/>
                          <a:cs typeface="Calibri"/>
                        </a:rPr>
                        <a:t>Amin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35560" marB="0">
                    <a:lnL w="76200">
                      <a:solidFill>
                        <a:srgbClr val="3FB9EF"/>
                      </a:solidFill>
                      <a:prstDash val="solid"/>
                    </a:lnL>
                    <a:lnB w="53975">
                      <a:solidFill>
                        <a:srgbClr val="3FB9E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13080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900" spc="-5" dirty="0">
                          <a:latin typeface="Calibri"/>
                          <a:cs typeface="Calibri"/>
                        </a:rPr>
                        <a:t>Ampang</a:t>
                      </a:r>
                      <a:r>
                        <a:rPr sz="19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900" spc="-10" dirty="0">
                          <a:latin typeface="Calibri"/>
                          <a:cs typeface="Calibri"/>
                        </a:rPr>
                        <a:t>Park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35560" marB="0">
                    <a:lnR w="76200">
                      <a:solidFill>
                        <a:srgbClr val="3FB9EF"/>
                      </a:solidFill>
                      <a:prstDash val="solid"/>
                    </a:lnR>
                    <a:lnB w="53975">
                      <a:solidFill>
                        <a:srgbClr val="3FB9E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5260" marR="485140">
                        <a:lnSpc>
                          <a:spcPct val="101099"/>
                        </a:lnSpc>
                        <a:spcBef>
                          <a:spcPts val="254"/>
                        </a:spcBef>
                      </a:pPr>
                      <a:r>
                        <a:rPr sz="1900" spc="-5" dirty="0">
                          <a:latin typeface="Calibri"/>
                          <a:cs typeface="Calibri"/>
                        </a:rPr>
                        <a:t>Co</a:t>
                      </a:r>
                      <a:r>
                        <a:rPr sz="1900" spc="-10" dirty="0">
                          <a:latin typeface="Calibri"/>
                          <a:cs typeface="Calibri"/>
                        </a:rPr>
                        <a:t>m</a:t>
                      </a:r>
                      <a:r>
                        <a:rPr sz="1900" dirty="0">
                          <a:latin typeface="Calibri"/>
                          <a:cs typeface="Calibri"/>
                        </a:rPr>
                        <a:t>pu</a:t>
                      </a:r>
                      <a:r>
                        <a:rPr sz="1900" spc="-20" dirty="0">
                          <a:latin typeface="Calibri"/>
                          <a:cs typeface="Calibri"/>
                        </a:rPr>
                        <a:t>t</a:t>
                      </a:r>
                      <a:r>
                        <a:rPr sz="1900" dirty="0">
                          <a:latin typeface="Calibri"/>
                          <a:cs typeface="Calibri"/>
                        </a:rPr>
                        <a:t>er  Engineer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32384" marB="0">
                    <a:lnL w="76200">
                      <a:solidFill>
                        <a:srgbClr val="3FB9EF"/>
                      </a:solidFill>
                      <a:prstDash val="solid"/>
                    </a:lnL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4145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900" dirty="0">
                          <a:latin typeface="Calibri"/>
                          <a:cs typeface="Calibri"/>
                        </a:rPr>
                        <a:t>Male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3556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object 7"/>
          <p:cNvSpPr/>
          <p:nvPr/>
        </p:nvSpPr>
        <p:spPr>
          <a:xfrm>
            <a:off x="6071580" y="4960767"/>
            <a:ext cx="1985010" cy="918844"/>
          </a:xfrm>
          <a:custGeom>
            <a:avLst/>
            <a:gdLst/>
            <a:ahLst/>
            <a:cxnLst/>
            <a:rect l="l" t="t" r="r" b="b"/>
            <a:pathLst>
              <a:path w="1985009" h="918845">
                <a:moveTo>
                  <a:pt x="1887675" y="338046"/>
                </a:moveTo>
                <a:lnTo>
                  <a:pt x="96767" y="338046"/>
                </a:lnTo>
                <a:lnTo>
                  <a:pt x="59101" y="345650"/>
                </a:lnTo>
                <a:lnTo>
                  <a:pt x="28342" y="366388"/>
                </a:lnTo>
                <a:lnTo>
                  <a:pt x="7604" y="397148"/>
                </a:lnTo>
                <a:lnTo>
                  <a:pt x="0" y="434812"/>
                </a:lnTo>
                <a:lnTo>
                  <a:pt x="0" y="821875"/>
                </a:lnTo>
                <a:lnTo>
                  <a:pt x="7604" y="859542"/>
                </a:lnTo>
                <a:lnTo>
                  <a:pt x="28342" y="890300"/>
                </a:lnTo>
                <a:lnTo>
                  <a:pt x="59101" y="911039"/>
                </a:lnTo>
                <a:lnTo>
                  <a:pt x="96767" y="918643"/>
                </a:lnTo>
                <a:lnTo>
                  <a:pt x="1887675" y="918643"/>
                </a:lnTo>
                <a:lnTo>
                  <a:pt x="1925342" y="911039"/>
                </a:lnTo>
                <a:lnTo>
                  <a:pt x="1956100" y="890300"/>
                </a:lnTo>
                <a:lnTo>
                  <a:pt x="1976839" y="859542"/>
                </a:lnTo>
                <a:lnTo>
                  <a:pt x="1984443" y="821875"/>
                </a:lnTo>
                <a:lnTo>
                  <a:pt x="1984443" y="434812"/>
                </a:lnTo>
                <a:lnTo>
                  <a:pt x="1976839" y="397148"/>
                </a:lnTo>
                <a:lnTo>
                  <a:pt x="1956100" y="366388"/>
                </a:lnTo>
                <a:lnTo>
                  <a:pt x="1925342" y="345650"/>
                </a:lnTo>
                <a:lnTo>
                  <a:pt x="1887675" y="338046"/>
                </a:lnTo>
                <a:close/>
              </a:path>
              <a:path w="1985009" h="918845">
                <a:moveTo>
                  <a:pt x="229897" y="0"/>
                </a:moveTo>
                <a:lnTo>
                  <a:pt x="330741" y="338046"/>
                </a:lnTo>
                <a:lnTo>
                  <a:pt x="826851" y="338046"/>
                </a:lnTo>
                <a:lnTo>
                  <a:pt x="229897" y="0"/>
                </a:lnTo>
                <a:close/>
              </a:path>
            </a:pathLst>
          </a:custGeom>
          <a:solidFill>
            <a:srgbClr val="3FB9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6349173" y="5427979"/>
            <a:ext cx="14293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Composite</a:t>
            </a:r>
            <a:r>
              <a:rPr sz="1800" b="1" spc="-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20" dirty="0">
                <a:solidFill>
                  <a:srgbClr val="FFFFFF"/>
                </a:solidFill>
                <a:latin typeface="Calibri"/>
                <a:cs typeface="Calibri"/>
              </a:rPr>
              <a:t>Key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083045" y="6159500"/>
            <a:ext cx="6513830" cy="568325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2700" marR="5080">
              <a:lnSpc>
                <a:spcPts val="2110"/>
              </a:lnSpc>
              <a:spcBef>
                <a:spcPts val="210"/>
              </a:spcBef>
            </a:pPr>
            <a:r>
              <a:rPr sz="1800" i="1" spc="-5" dirty="0">
                <a:solidFill>
                  <a:srgbClr val="C00000"/>
                </a:solidFill>
                <a:latin typeface="Century Schoolbook"/>
                <a:cs typeface="Century Schoolbook"/>
              </a:rPr>
              <a:t>Names </a:t>
            </a:r>
            <a:r>
              <a:rPr sz="1800" i="1" dirty="0">
                <a:solidFill>
                  <a:srgbClr val="C00000"/>
                </a:solidFill>
                <a:latin typeface="Century Schoolbook"/>
                <a:cs typeface="Century Schoolbook"/>
              </a:rPr>
              <a:t>are </a:t>
            </a:r>
            <a:r>
              <a:rPr sz="1800" i="1" spc="-5" dirty="0">
                <a:solidFill>
                  <a:srgbClr val="C00000"/>
                </a:solidFill>
                <a:latin typeface="Century Schoolbook"/>
                <a:cs typeface="Century Schoolbook"/>
              </a:rPr>
              <a:t>common, </a:t>
            </a:r>
            <a:r>
              <a:rPr sz="1800" i="1" dirty="0">
                <a:solidFill>
                  <a:srgbClr val="C00000"/>
                </a:solidFill>
                <a:latin typeface="Century Schoolbook"/>
                <a:cs typeface="Century Schoolbook"/>
              </a:rPr>
              <a:t>so </a:t>
            </a:r>
            <a:r>
              <a:rPr sz="1800" i="1" spc="-5" dirty="0">
                <a:solidFill>
                  <a:srgbClr val="C00000"/>
                </a:solidFill>
                <a:latin typeface="Century Schoolbook"/>
                <a:cs typeface="Century Schoolbook"/>
              </a:rPr>
              <a:t>we </a:t>
            </a:r>
            <a:r>
              <a:rPr sz="1800" i="1" dirty="0">
                <a:solidFill>
                  <a:srgbClr val="C00000"/>
                </a:solidFill>
                <a:latin typeface="Century Schoolbook"/>
                <a:cs typeface="Century Schoolbook"/>
              </a:rPr>
              <a:t>need </a:t>
            </a:r>
            <a:r>
              <a:rPr sz="1800" i="1" spc="-5" dirty="0">
                <a:solidFill>
                  <a:srgbClr val="C00000"/>
                </a:solidFill>
                <a:latin typeface="Century Schoolbook"/>
                <a:cs typeface="Century Schoolbook"/>
              </a:rPr>
              <a:t>name </a:t>
            </a:r>
            <a:r>
              <a:rPr sz="1800" i="1" dirty="0">
                <a:solidFill>
                  <a:srgbClr val="C00000"/>
                </a:solidFill>
                <a:latin typeface="Century Schoolbook"/>
                <a:cs typeface="Century Schoolbook"/>
              </a:rPr>
              <a:t>and address </a:t>
            </a:r>
            <a:r>
              <a:rPr sz="1800" i="1" spc="-5" dirty="0">
                <a:solidFill>
                  <a:srgbClr val="C00000"/>
                </a:solidFill>
                <a:latin typeface="Century Schoolbook"/>
                <a:cs typeface="Century Schoolbook"/>
              </a:rPr>
              <a:t>columns </a:t>
            </a:r>
            <a:r>
              <a:rPr sz="1800" i="1" dirty="0">
                <a:solidFill>
                  <a:srgbClr val="C00000"/>
                </a:solidFill>
                <a:latin typeface="Century Schoolbook"/>
                <a:cs typeface="Century Schoolbook"/>
              </a:rPr>
              <a:t>to  identify a record</a:t>
            </a:r>
            <a:r>
              <a:rPr sz="1800" i="1" spc="-10" dirty="0">
                <a:solidFill>
                  <a:srgbClr val="C00000"/>
                </a:solidFill>
                <a:latin typeface="Century Schoolbook"/>
                <a:cs typeface="Century Schoolbook"/>
              </a:rPr>
              <a:t> </a:t>
            </a:r>
            <a:r>
              <a:rPr sz="1800" i="1" spc="-5" dirty="0">
                <a:solidFill>
                  <a:srgbClr val="C00000"/>
                </a:solidFill>
                <a:latin typeface="Century Schoolbook"/>
                <a:cs typeface="Century Schoolbook"/>
              </a:rPr>
              <a:t>uniquely.</a:t>
            </a:r>
            <a:endParaRPr sz="1800">
              <a:latin typeface="Century Schoolbook"/>
              <a:cs typeface="Century Schoolbook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806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35"/>
              </a:spcBef>
            </a:pPr>
            <a:r>
              <a:rPr spc="75" dirty="0"/>
              <a:t>Introduction </a:t>
            </a:r>
            <a:r>
              <a:rPr spc="65" dirty="0"/>
              <a:t>to Relational</a:t>
            </a:r>
            <a:r>
              <a:rPr spc="-325" dirty="0"/>
              <a:t> </a:t>
            </a:r>
            <a:r>
              <a:rPr spc="80" dirty="0"/>
              <a:t>Databases</a:t>
            </a:r>
          </a:p>
          <a:p>
            <a:pPr marR="5080" algn="r">
              <a:lnSpc>
                <a:spcPct val="100000"/>
              </a:lnSpc>
              <a:spcBef>
                <a:spcPts val="489"/>
              </a:spcBef>
            </a:pPr>
            <a:r>
              <a:rPr sz="2000" b="0" spc="35" dirty="0">
                <a:solidFill>
                  <a:srgbClr val="BFBFBF"/>
                </a:solidFill>
                <a:latin typeface="Calibri"/>
                <a:cs typeface="Calibri"/>
              </a:rPr>
              <a:t>R</a:t>
            </a:r>
            <a:r>
              <a:rPr sz="2000" b="0" spc="50" dirty="0">
                <a:solidFill>
                  <a:srgbClr val="BFBFBF"/>
                </a:solidFill>
                <a:latin typeface="Calibri"/>
                <a:cs typeface="Calibri"/>
              </a:rPr>
              <a:t>D</a:t>
            </a:r>
            <a:r>
              <a:rPr sz="2000" b="0" spc="-5" dirty="0">
                <a:solidFill>
                  <a:srgbClr val="BFBFBF"/>
                </a:solidFill>
                <a:latin typeface="Calibri"/>
                <a:cs typeface="Calibri"/>
              </a:rPr>
              <a:t>B</a:t>
            </a:r>
            <a:r>
              <a:rPr sz="2000" b="0" spc="-100" dirty="0">
                <a:solidFill>
                  <a:srgbClr val="BFBFBF"/>
                </a:solidFill>
                <a:latin typeface="Calibri"/>
                <a:cs typeface="Calibri"/>
              </a:rPr>
              <a:t>M</a:t>
            </a:r>
            <a:r>
              <a:rPr sz="2000" b="0" spc="65" dirty="0">
                <a:solidFill>
                  <a:srgbClr val="BFBFBF"/>
                </a:solidFill>
                <a:latin typeface="Calibri"/>
                <a:cs typeface="Calibri"/>
              </a:rPr>
              <a:t>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1384566"/>
            <a:ext cx="12192000" cy="1072515"/>
          </a:xfrm>
          <a:custGeom>
            <a:avLst/>
            <a:gdLst/>
            <a:ahLst/>
            <a:cxnLst/>
            <a:rect l="l" t="t" r="r" b="b"/>
            <a:pathLst>
              <a:path w="12192000" h="1072514">
                <a:moveTo>
                  <a:pt x="0" y="0"/>
                </a:moveTo>
                <a:lnTo>
                  <a:pt x="12192000" y="0"/>
                </a:lnTo>
                <a:lnTo>
                  <a:pt x="12192000" y="1072327"/>
                </a:lnTo>
                <a:lnTo>
                  <a:pt x="0" y="1072327"/>
                </a:lnTo>
                <a:lnTo>
                  <a:pt x="0" y="0"/>
                </a:lnTo>
                <a:close/>
              </a:path>
            </a:pathLst>
          </a:custGeom>
          <a:solidFill>
            <a:srgbClr val="0766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71243" y="1543812"/>
            <a:ext cx="687324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b="1" dirty="0">
                <a:solidFill>
                  <a:srgbClr val="FFFFFF"/>
                </a:solidFill>
                <a:latin typeface="Myanmar Text"/>
                <a:cs typeface="Myanmar Text"/>
              </a:rPr>
              <a:t>WHAT IS A </a:t>
            </a:r>
            <a:r>
              <a:rPr sz="4400" b="1" spc="-5" dirty="0">
                <a:solidFill>
                  <a:srgbClr val="FFFFFF"/>
                </a:solidFill>
                <a:latin typeface="Myanmar Text"/>
                <a:cs typeface="Myanmar Text"/>
              </a:rPr>
              <a:t>FOREIGN</a:t>
            </a:r>
            <a:r>
              <a:rPr sz="4400" b="1" spc="-95" dirty="0">
                <a:solidFill>
                  <a:srgbClr val="FFFFFF"/>
                </a:solidFill>
                <a:latin typeface="Myanmar Text"/>
                <a:cs typeface="Myanmar Text"/>
              </a:rPr>
              <a:t> </a:t>
            </a:r>
            <a:r>
              <a:rPr sz="4400" b="1" spc="-5" dirty="0">
                <a:solidFill>
                  <a:srgbClr val="FFFFFF"/>
                </a:solidFill>
                <a:latin typeface="Myanmar Text"/>
                <a:cs typeface="Myanmar Text"/>
              </a:rPr>
              <a:t>KEY?</a:t>
            </a:r>
            <a:endParaRPr sz="4400">
              <a:latin typeface="Myanmar Text"/>
              <a:cs typeface="Myanmar Tex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26587" y="3848100"/>
            <a:ext cx="651446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sz="2000" dirty="0">
                <a:solidFill>
                  <a:srgbClr val="0F86BA"/>
                </a:solidFill>
                <a:latin typeface="Myanmar Text"/>
                <a:cs typeface="Myanmar Text"/>
              </a:rPr>
              <a:t>Foreign Key is a column </a:t>
            </a:r>
            <a:r>
              <a:rPr sz="2000" spc="-5" dirty="0">
                <a:solidFill>
                  <a:srgbClr val="0F86BA"/>
                </a:solidFill>
                <a:latin typeface="Myanmar Text"/>
                <a:cs typeface="Myanmar Text"/>
              </a:rPr>
              <a:t>(or </a:t>
            </a:r>
            <a:r>
              <a:rPr sz="2000" dirty="0">
                <a:solidFill>
                  <a:srgbClr val="0F86BA"/>
                </a:solidFill>
                <a:latin typeface="Myanmar Text"/>
                <a:cs typeface="Myanmar Text"/>
              </a:rPr>
              <a:t>collection of columns) in</a:t>
            </a:r>
            <a:r>
              <a:rPr sz="2000" spc="540" dirty="0">
                <a:solidFill>
                  <a:srgbClr val="0F86BA"/>
                </a:solidFill>
                <a:latin typeface="Myanmar Text"/>
                <a:cs typeface="Myanmar Text"/>
              </a:rPr>
              <a:t> </a:t>
            </a:r>
            <a:r>
              <a:rPr sz="2000" dirty="0">
                <a:solidFill>
                  <a:srgbClr val="0F86BA"/>
                </a:solidFill>
                <a:latin typeface="Myanmar Text"/>
                <a:cs typeface="Myanmar Text"/>
              </a:rPr>
              <a:t>a</a:t>
            </a:r>
            <a:endParaRPr sz="2000">
              <a:latin typeface="Myanmar Text"/>
              <a:cs typeface="Myanmar Tex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26587" y="4152900"/>
            <a:ext cx="561340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solidFill>
                  <a:srgbClr val="0F86BA"/>
                </a:solidFill>
                <a:latin typeface="Myanmar Text"/>
                <a:cs typeface="Myanmar Text"/>
              </a:rPr>
              <a:t>table to refer to </a:t>
            </a:r>
            <a:r>
              <a:rPr sz="2000" dirty="0">
                <a:solidFill>
                  <a:srgbClr val="0F86BA"/>
                </a:solidFill>
                <a:latin typeface="Myanmar Text"/>
                <a:cs typeface="Myanmar Text"/>
              </a:rPr>
              <a:t>the </a:t>
            </a:r>
            <a:r>
              <a:rPr sz="2000" spc="-5" dirty="0">
                <a:solidFill>
                  <a:srgbClr val="0F86BA"/>
                </a:solidFill>
                <a:latin typeface="Myanmar Text"/>
                <a:cs typeface="Myanmar Text"/>
              </a:rPr>
              <a:t>Primary </a:t>
            </a:r>
            <a:r>
              <a:rPr sz="2000" dirty="0">
                <a:solidFill>
                  <a:srgbClr val="0F86BA"/>
                </a:solidFill>
                <a:latin typeface="Myanmar Text"/>
                <a:cs typeface="Myanmar Text"/>
              </a:rPr>
              <a:t>Key of other</a:t>
            </a:r>
            <a:r>
              <a:rPr sz="2000" spc="35" dirty="0">
                <a:solidFill>
                  <a:srgbClr val="0F86BA"/>
                </a:solidFill>
                <a:latin typeface="Myanmar Text"/>
                <a:cs typeface="Myanmar Text"/>
              </a:rPr>
              <a:t> </a:t>
            </a:r>
            <a:r>
              <a:rPr sz="2000" spc="-5" dirty="0">
                <a:solidFill>
                  <a:srgbClr val="0F86BA"/>
                </a:solidFill>
                <a:latin typeface="Myanmar Text"/>
                <a:cs typeface="Myanmar Text"/>
              </a:rPr>
              <a:t>table.</a:t>
            </a:r>
            <a:endParaRPr sz="2000">
              <a:latin typeface="Myanmar Text"/>
              <a:cs typeface="Myanmar Text"/>
            </a:endParaRPr>
          </a:p>
          <a:p>
            <a:pPr marL="355600" indent="-342900">
              <a:lnSpc>
                <a:spcPct val="100000"/>
              </a:lnSpc>
              <a:spcBef>
                <a:spcPts val="2400"/>
              </a:spcBef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sz="2000" dirty="0">
                <a:solidFill>
                  <a:srgbClr val="0F86BA"/>
                </a:solidFill>
                <a:latin typeface="Myanmar Text"/>
                <a:cs typeface="Myanmar Text"/>
              </a:rPr>
              <a:t>A key </a:t>
            </a:r>
            <a:r>
              <a:rPr sz="2000" spc="-5" dirty="0">
                <a:solidFill>
                  <a:srgbClr val="0F86BA"/>
                </a:solidFill>
                <a:latin typeface="Myanmar Text"/>
                <a:cs typeface="Myanmar Text"/>
              </a:rPr>
              <a:t>to </a:t>
            </a:r>
            <a:r>
              <a:rPr sz="2000" dirty="0">
                <a:solidFill>
                  <a:srgbClr val="0F86BA"/>
                </a:solidFill>
                <a:latin typeface="Myanmar Text"/>
                <a:cs typeface="Myanmar Text"/>
              </a:rPr>
              <a:t>link two </a:t>
            </a:r>
            <a:r>
              <a:rPr sz="2000" spc="-5" dirty="0">
                <a:solidFill>
                  <a:srgbClr val="0F86BA"/>
                </a:solidFill>
                <a:latin typeface="Myanmar Text"/>
                <a:cs typeface="Myanmar Text"/>
              </a:rPr>
              <a:t>tables</a:t>
            </a:r>
            <a:r>
              <a:rPr sz="2000" spc="-10" dirty="0">
                <a:solidFill>
                  <a:srgbClr val="0F86BA"/>
                </a:solidFill>
                <a:latin typeface="Myanmar Text"/>
                <a:cs typeface="Myanmar Text"/>
              </a:rPr>
              <a:t> </a:t>
            </a:r>
            <a:r>
              <a:rPr sz="2000" dirty="0">
                <a:solidFill>
                  <a:srgbClr val="0F86BA"/>
                </a:solidFill>
                <a:latin typeface="Myanmar Text"/>
                <a:cs typeface="Myanmar Text"/>
              </a:rPr>
              <a:t>together.</a:t>
            </a:r>
            <a:endParaRPr sz="2000">
              <a:latin typeface="Myanmar Text"/>
              <a:cs typeface="Myanmar Tex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517077" y="2627287"/>
            <a:ext cx="2185670" cy="1072515"/>
          </a:xfrm>
          <a:prstGeom prst="rect">
            <a:avLst/>
          </a:prstGeom>
          <a:ln w="12700">
            <a:solidFill>
              <a:srgbClr val="076682"/>
            </a:solidFill>
          </a:ln>
        </p:spPr>
        <p:txBody>
          <a:bodyPr vert="horz" wrap="square" lIns="0" tIns="31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5"/>
              </a:spcBef>
            </a:pPr>
            <a:endParaRPr sz="1800">
              <a:latin typeface="Times New Roman"/>
              <a:cs typeface="Times New Roman"/>
            </a:endParaRPr>
          </a:p>
          <a:p>
            <a:pPr marL="848360" marR="149860" indent="-692150">
              <a:lnSpc>
                <a:spcPts val="2090"/>
              </a:lnSpc>
            </a:pPr>
            <a:r>
              <a:rPr sz="1800" dirty="0">
                <a:solidFill>
                  <a:srgbClr val="076682"/>
                </a:solidFill>
                <a:latin typeface="Calibri"/>
                <a:cs typeface="Calibri"/>
              </a:rPr>
              <a:t>A </a:t>
            </a:r>
            <a:r>
              <a:rPr sz="1800" spc="-10" dirty="0">
                <a:solidFill>
                  <a:srgbClr val="076682"/>
                </a:solidFill>
                <a:latin typeface="Calibri"/>
                <a:cs typeface="Calibri"/>
              </a:rPr>
              <a:t>foreign </a:t>
            </a:r>
            <a:r>
              <a:rPr sz="1800" spc="-25" dirty="0">
                <a:solidFill>
                  <a:srgbClr val="076682"/>
                </a:solidFill>
                <a:latin typeface="Calibri"/>
                <a:cs typeface="Calibri"/>
              </a:rPr>
              <a:t>key </a:t>
            </a:r>
            <a:r>
              <a:rPr sz="1800" spc="-5" dirty="0">
                <a:solidFill>
                  <a:srgbClr val="076682"/>
                </a:solidFill>
                <a:latin typeface="Calibri"/>
                <a:cs typeface="Calibri"/>
              </a:rPr>
              <a:t>can </a:t>
            </a:r>
            <a:r>
              <a:rPr sz="1800" dirty="0">
                <a:solidFill>
                  <a:srgbClr val="076682"/>
                </a:solidFill>
                <a:latin typeface="Calibri"/>
                <a:cs typeface="Calibri"/>
              </a:rPr>
              <a:t>be  NULL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517077" y="3920957"/>
            <a:ext cx="2185670" cy="1085850"/>
          </a:xfrm>
          <a:prstGeom prst="rect">
            <a:avLst/>
          </a:prstGeom>
          <a:ln w="12700">
            <a:solidFill>
              <a:srgbClr val="076682"/>
            </a:solidFill>
          </a:ln>
        </p:spPr>
        <p:txBody>
          <a:bodyPr vert="horz" wrap="square" lIns="0" tIns="119380" rIns="0" bIns="0" rtlCol="0">
            <a:spAutoFit/>
          </a:bodyPr>
          <a:lstStyle/>
          <a:p>
            <a:pPr marL="91440" marR="84455" algn="just">
              <a:lnSpc>
                <a:spcPct val="99400"/>
              </a:lnSpc>
              <a:spcBef>
                <a:spcPts val="940"/>
              </a:spcBef>
            </a:pPr>
            <a:r>
              <a:rPr sz="1800" dirty="0">
                <a:solidFill>
                  <a:srgbClr val="076682"/>
                </a:solidFill>
                <a:latin typeface="Calibri"/>
                <a:cs typeface="Calibri"/>
              </a:rPr>
              <a:t>A </a:t>
            </a:r>
            <a:r>
              <a:rPr sz="1800" spc="-10" dirty="0">
                <a:solidFill>
                  <a:srgbClr val="076682"/>
                </a:solidFill>
                <a:latin typeface="Calibri"/>
                <a:cs typeface="Calibri"/>
              </a:rPr>
              <a:t>foreign </a:t>
            </a:r>
            <a:r>
              <a:rPr sz="1800" spc="-25" dirty="0">
                <a:solidFill>
                  <a:srgbClr val="076682"/>
                </a:solidFill>
                <a:latin typeface="Calibri"/>
                <a:cs typeface="Calibri"/>
              </a:rPr>
              <a:t>key </a:t>
            </a:r>
            <a:r>
              <a:rPr sz="1800" spc="-5" dirty="0">
                <a:solidFill>
                  <a:srgbClr val="076682"/>
                </a:solidFill>
                <a:latin typeface="Calibri"/>
                <a:cs typeface="Calibri"/>
              </a:rPr>
              <a:t>can  </a:t>
            </a:r>
            <a:r>
              <a:rPr sz="1800" spc="-10" dirty="0">
                <a:solidFill>
                  <a:srgbClr val="076682"/>
                </a:solidFill>
                <a:latin typeface="Calibri"/>
                <a:cs typeface="Calibri"/>
              </a:rPr>
              <a:t>contain duplicate  </a:t>
            </a:r>
            <a:r>
              <a:rPr sz="1800" spc="-5" dirty="0">
                <a:solidFill>
                  <a:srgbClr val="076682"/>
                </a:solidFill>
                <a:latin typeface="Calibri"/>
                <a:cs typeface="Calibri"/>
              </a:rPr>
              <a:t>values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517077" y="5227677"/>
            <a:ext cx="2185670" cy="1085850"/>
          </a:xfrm>
          <a:prstGeom prst="rect">
            <a:avLst/>
          </a:prstGeom>
          <a:ln w="12700">
            <a:solidFill>
              <a:srgbClr val="076682"/>
            </a:solidFill>
          </a:ln>
        </p:spPr>
        <p:txBody>
          <a:bodyPr vert="horz" wrap="square" lIns="0" tIns="120014" rIns="0" bIns="0" rtlCol="0">
            <a:spAutoFit/>
          </a:bodyPr>
          <a:lstStyle/>
          <a:p>
            <a:pPr marL="91440" marR="84455" algn="just">
              <a:lnSpc>
                <a:spcPct val="99400"/>
              </a:lnSpc>
              <a:spcBef>
                <a:spcPts val="944"/>
              </a:spcBef>
            </a:pPr>
            <a:r>
              <a:rPr sz="1800" dirty="0">
                <a:solidFill>
                  <a:srgbClr val="076682"/>
                </a:solidFill>
                <a:latin typeface="Calibri"/>
                <a:cs typeface="Calibri"/>
              </a:rPr>
              <a:t>A </a:t>
            </a:r>
            <a:r>
              <a:rPr sz="1800" spc="-10" dirty="0">
                <a:solidFill>
                  <a:srgbClr val="076682"/>
                </a:solidFill>
                <a:latin typeface="Calibri"/>
                <a:cs typeface="Calibri"/>
              </a:rPr>
              <a:t>table </a:t>
            </a:r>
            <a:r>
              <a:rPr sz="1800" spc="-5" dirty="0">
                <a:solidFill>
                  <a:srgbClr val="076682"/>
                </a:solidFill>
                <a:latin typeface="Calibri"/>
                <a:cs typeface="Calibri"/>
              </a:rPr>
              <a:t>is allowed </a:t>
            </a:r>
            <a:r>
              <a:rPr sz="1800" spc="-25" dirty="0">
                <a:solidFill>
                  <a:srgbClr val="076682"/>
                </a:solidFill>
                <a:latin typeface="Calibri"/>
                <a:cs typeface="Calibri"/>
              </a:rPr>
              <a:t>to  </a:t>
            </a:r>
            <a:r>
              <a:rPr sz="1800" spc="-10" dirty="0">
                <a:solidFill>
                  <a:srgbClr val="076682"/>
                </a:solidFill>
                <a:latin typeface="Calibri"/>
                <a:cs typeface="Calibri"/>
              </a:rPr>
              <a:t>contain more </a:t>
            </a:r>
            <a:r>
              <a:rPr sz="1800" dirty="0">
                <a:solidFill>
                  <a:srgbClr val="076682"/>
                </a:solidFill>
                <a:latin typeface="Calibri"/>
                <a:cs typeface="Calibri"/>
              </a:rPr>
              <a:t>than  </a:t>
            </a:r>
            <a:r>
              <a:rPr sz="1800" spc="-5" dirty="0">
                <a:solidFill>
                  <a:srgbClr val="076682"/>
                </a:solidFill>
                <a:latin typeface="Calibri"/>
                <a:cs typeface="Calibri"/>
              </a:rPr>
              <a:t>ONE </a:t>
            </a:r>
            <a:r>
              <a:rPr sz="1800" spc="-10" dirty="0">
                <a:solidFill>
                  <a:srgbClr val="076682"/>
                </a:solidFill>
                <a:latin typeface="Calibri"/>
                <a:cs typeface="Calibri"/>
              </a:rPr>
              <a:t>foreign </a:t>
            </a:r>
            <a:r>
              <a:rPr sz="1800" spc="-25" dirty="0">
                <a:solidFill>
                  <a:srgbClr val="076682"/>
                </a:solidFill>
                <a:latin typeface="Calibri"/>
                <a:cs typeface="Calibri"/>
              </a:rPr>
              <a:t>key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75075" y="3093211"/>
            <a:ext cx="464248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155" dirty="0"/>
              <a:t>Creating</a:t>
            </a:r>
            <a:r>
              <a:rPr sz="3600" spc="-140" dirty="0"/>
              <a:t> </a:t>
            </a:r>
            <a:r>
              <a:rPr sz="3600" spc="125" dirty="0"/>
              <a:t>Relationships</a:t>
            </a:r>
            <a:endParaRPr sz="360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78690" y="1723644"/>
            <a:ext cx="623570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2000" spc="-55" dirty="0">
                <a:latin typeface="Calibri"/>
                <a:cs typeface="Calibri"/>
              </a:rPr>
              <a:t>You </a:t>
            </a:r>
            <a:r>
              <a:rPr sz="2000" spc="-10" dirty="0">
                <a:latin typeface="Calibri"/>
                <a:cs typeface="Calibri"/>
              </a:rPr>
              <a:t>are organizing your </a:t>
            </a:r>
            <a:r>
              <a:rPr sz="2000" spc="-5" dirty="0">
                <a:latin typeface="Calibri"/>
                <a:cs typeface="Calibri"/>
              </a:rPr>
              <a:t>database </a:t>
            </a:r>
            <a:r>
              <a:rPr sz="2000" spc="-10" dirty="0">
                <a:latin typeface="Calibri"/>
                <a:cs typeface="Calibri"/>
              </a:rPr>
              <a:t>into </a:t>
            </a:r>
            <a:r>
              <a:rPr sz="2000" spc="-5" dirty="0">
                <a:latin typeface="Calibri"/>
                <a:cs typeface="Calibri"/>
              </a:rPr>
              <a:t>individuals</a:t>
            </a:r>
            <a:r>
              <a:rPr sz="2000" spc="5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tables.</a:t>
            </a:r>
            <a:endParaRPr sz="2000">
              <a:latin typeface="Calibri"/>
              <a:cs typeface="Calibri"/>
            </a:endParaRPr>
          </a:p>
          <a:p>
            <a:pPr marL="298450" indent="-285750">
              <a:lnSpc>
                <a:spcPct val="100000"/>
              </a:lnSpc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2000" spc="-10" dirty="0">
                <a:latin typeface="Calibri"/>
                <a:cs typeface="Calibri"/>
              </a:rPr>
              <a:t>Many </a:t>
            </a:r>
            <a:r>
              <a:rPr sz="2000" spc="-5" dirty="0">
                <a:latin typeface="Calibri"/>
                <a:cs typeface="Calibri"/>
              </a:rPr>
              <a:t>of </a:t>
            </a:r>
            <a:r>
              <a:rPr sz="2000" dirty="0">
                <a:latin typeface="Calibri"/>
                <a:cs typeface="Calibri"/>
              </a:rPr>
              <a:t>these </a:t>
            </a:r>
            <a:r>
              <a:rPr sz="2000" spc="-5" dirty="0">
                <a:latin typeface="Calibri"/>
                <a:cs typeface="Calibri"/>
              </a:rPr>
              <a:t>tables will need </a:t>
            </a:r>
            <a:r>
              <a:rPr sz="2000" spc="-10" dirty="0">
                <a:latin typeface="Calibri"/>
                <a:cs typeface="Calibri"/>
              </a:rPr>
              <a:t>to </a:t>
            </a:r>
            <a:r>
              <a:rPr sz="2000" spc="-5" dirty="0">
                <a:latin typeface="Calibri"/>
                <a:cs typeface="Calibri"/>
              </a:rPr>
              <a:t>know about </a:t>
            </a:r>
            <a:r>
              <a:rPr sz="2000" dirty="0">
                <a:latin typeface="Calibri"/>
                <a:cs typeface="Calibri"/>
              </a:rPr>
              <a:t>each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spc="-35" dirty="0">
                <a:latin typeface="Calibri"/>
                <a:cs typeface="Calibri"/>
              </a:rPr>
              <a:t>other.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78690" y="2623820"/>
            <a:ext cx="45986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2400" b="1" spc="-5" dirty="0">
                <a:latin typeface="Calibri"/>
                <a:cs typeface="Calibri"/>
              </a:rPr>
              <a:t>Entity </a:t>
            </a:r>
            <a:r>
              <a:rPr sz="2400" b="1" spc="-10" dirty="0">
                <a:latin typeface="Calibri"/>
                <a:cs typeface="Calibri"/>
              </a:rPr>
              <a:t>Relationship Diagram</a:t>
            </a:r>
            <a:r>
              <a:rPr sz="2400" b="1" spc="-45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(ERD)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151913" y="599295"/>
            <a:ext cx="1972945" cy="845185"/>
          </a:xfrm>
          <a:prstGeom prst="rect">
            <a:avLst/>
          </a:prstGeom>
          <a:solidFill>
            <a:srgbClr val="20C3F3"/>
          </a:solidFill>
          <a:ln w="12700">
            <a:solidFill>
              <a:srgbClr val="148FB3"/>
            </a:solidFill>
          </a:ln>
        </p:spPr>
        <p:txBody>
          <a:bodyPr vert="horz" wrap="square" lIns="0" tIns="190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5"/>
              </a:spcBef>
            </a:pPr>
            <a:endParaRPr sz="1850">
              <a:latin typeface="Times New Roman"/>
              <a:cs typeface="Times New Roman"/>
            </a:endParaRPr>
          </a:p>
          <a:p>
            <a:pPr marL="535940">
              <a:lnSpc>
                <a:spcPct val="100000"/>
              </a:lnSpc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Customer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151913" y="2243616"/>
            <a:ext cx="1972945" cy="845185"/>
          </a:xfrm>
          <a:prstGeom prst="rect">
            <a:avLst/>
          </a:prstGeom>
          <a:solidFill>
            <a:srgbClr val="20C3F3"/>
          </a:solidFill>
          <a:ln w="12700">
            <a:solidFill>
              <a:srgbClr val="148FB3"/>
            </a:solidFill>
          </a:ln>
        </p:spPr>
        <p:txBody>
          <a:bodyPr vert="horz" wrap="square" lIns="0" tIns="38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endParaRPr sz="18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Order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151913" y="3880605"/>
            <a:ext cx="1972945" cy="845185"/>
          </a:xfrm>
          <a:prstGeom prst="rect">
            <a:avLst/>
          </a:prstGeom>
          <a:solidFill>
            <a:srgbClr val="20C3F3"/>
          </a:solidFill>
          <a:ln w="12700">
            <a:solidFill>
              <a:srgbClr val="148FB3"/>
            </a:solidFill>
          </a:ln>
        </p:spPr>
        <p:txBody>
          <a:bodyPr vert="horz" wrap="square" lIns="0" tIns="31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5"/>
              </a:spcBef>
            </a:pPr>
            <a:endParaRPr sz="1850">
              <a:latin typeface="Times New Roman"/>
              <a:cs typeface="Times New Roman"/>
            </a:endParaRPr>
          </a:p>
          <a:p>
            <a:pPr marL="444500">
              <a:lnSpc>
                <a:spcPct val="100000"/>
              </a:lnSpc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Order_Item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164972" y="5524926"/>
            <a:ext cx="1972945" cy="845185"/>
          </a:xfrm>
          <a:prstGeom prst="rect">
            <a:avLst/>
          </a:prstGeom>
          <a:solidFill>
            <a:srgbClr val="20C3F3"/>
          </a:solidFill>
          <a:ln w="12700">
            <a:solidFill>
              <a:srgbClr val="148FB3"/>
            </a:solidFill>
          </a:ln>
        </p:spPr>
        <p:txBody>
          <a:bodyPr vert="horz" wrap="square" lIns="0" tIns="190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5"/>
              </a:spcBef>
            </a:pPr>
            <a:endParaRPr sz="1850">
              <a:latin typeface="Times New Roman"/>
              <a:cs typeface="Times New Roman"/>
            </a:endParaRPr>
          </a:p>
          <a:p>
            <a:pPr marL="621665">
              <a:lnSpc>
                <a:spcPct val="100000"/>
              </a:lnSpc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Product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8113121" y="1444246"/>
            <a:ext cx="76200" cy="799465"/>
          </a:xfrm>
          <a:custGeom>
            <a:avLst/>
            <a:gdLst/>
            <a:ahLst/>
            <a:cxnLst/>
            <a:rect l="l" t="t" r="r" b="b"/>
            <a:pathLst>
              <a:path w="76200" h="799464">
                <a:moveTo>
                  <a:pt x="25400" y="723169"/>
                </a:moveTo>
                <a:lnTo>
                  <a:pt x="0" y="723169"/>
                </a:lnTo>
                <a:lnTo>
                  <a:pt x="38100" y="799369"/>
                </a:lnTo>
                <a:lnTo>
                  <a:pt x="69850" y="735869"/>
                </a:lnTo>
                <a:lnTo>
                  <a:pt x="25400" y="735869"/>
                </a:lnTo>
                <a:lnTo>
                  <a:pt x="25400" y="723169"/>
                </a:lnTo>
                <a:close/>
              </a:path>
              <a:path w="76200" h="799464">
                <a:moveTo>
                  <a:pt x="50801" y="0"/>
                </a:moveTo>
                <a:lnTo>
                  <a:pt x="25401" y="0"/>
                </a:lnTo>
                <a:lnTo>
                  <a:pt x="25400" y="735869"/>
                </a:lnTo>
                <a:lnTo>
                  <a:pt x="50800" y="735869"/>
                </a:lnTo>
                <a:lnTo>
                  <a:pt x="50801" y="0"/>
                </a:lnTo>
                <a:close/>
              </a:path>
              <a:path w="76200" h="799464">
                <a:moveTo>
                  <a:pt x="76200" y="723169"/>
                </a:moveTo>
                <a:lnTo>
                  <a:pt x="50800" y="723169"/>
                </a:lnTo>
                <a:lnTo>
                  <a:pt x="50800" y="735869"/>
                </a:lnTo>
                <a:lnTo>
                  <a:pt x="69850" y="735869"/>
                </a:lnTo>
                <a:lnTo>
                  <a:pt x="76200" y="7231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113121" y="3088567"/>
            <a:ext cx="76200" cy="799465"/>
          </a:xfrm>
          <a:custGeom>
            <a:avLst/>
            <a:gdLst/>
            <a:ahLst/>
            <a:cxnLst/>
            <a:rect l="l" t="t" r="r" b="b"/>
            <a:pathLst>
              <a:path w="76200" h="799464">
                <a:moveTo>
                  <a:pt x="25400" y="723169"/>
                </a:moveTo>
                <a:lnTo>
                  <a:pt x="0" y="723169"/>
                </a:lnTo>
                <a:lnTo>
                  <a:pt x="38098" y="799369"/>
                </a:lnTo>
                <a:lnTo>
                  <a:pt x="69849" y="735869"/>
                </a:lnTo>
                <a:lnTo>
                  <a:pt x="25400" y="735869"/>
                </a:lnTo>
                <a:lnTo>
                  <a:pt x="25400" y="723169"/>
                </a:lnTo>
                <a:close/>
              </a:path>
              <a:path w="76200" h="799464">
                <a:moveTo>
                  <a:pt x="50800" y="0"/>
                </a:moveTo>
                <a:lnTo>
                  <a:pt x="25400" y="0"/>
                </a:lnTo>
                <a:lnTo>
                  <a:pt x="25400" y="735869"/>
                </a:lnTo>
                <a:lnTo>
                  <a:pt x="50800" y="735869"/>
                </a:lnTo>
                <a:lnTo>
                  <a:pt x="50800" y="0"/>
                </a:lnTo>
                <a:close/>
              </a:path>
              <a:path w="76200" h="799464">
                <a:moveTo>
                  <a:pt x="76200" y="723169"/>
                </a:moveTo>
                <a:lnTo>
                  <a:pt x="50800" y="723169"/>
                </a:lnTo>
                <a:lnTo>
                  <a:pt x="50800" y="735869"/>
                </a:lnTo>
                <a:lnTo>
                  <a:pt x="69849" y="735869"/>
                </a:lnTo>
                <a:lnTo>
                  <a:pt x="76200" y="7231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113121" y="4725558"/>
            <a:ext cx="76200" cy="799465"/>
          </a:xfrm>
          <a:custGeom>
            <a:avLst/>
            <a:gdLst/>
            <a:ahLst/>
            <a:cxnLst/>
            <a:rect l="l" t="t" r="r" b="b"/>
            <a:pathLst>
              <a:path w="76200" h="799464">
                <a:moveTo>
                  <a:pt x="25400" y="723168"/>
                </a:moveTo>
                <a:lnTo>
                  <a:pt x="0" y="723168"/>
                </a:lnTo>
                <a:lnTo>
                  <a:pt x="38098" y="799368"/>
                </a:lnTo>
                <a:lnTo>
                  <a:pt x="69849" y="735868"/>
                </a:lnTo>
                <a:lnTo>
                  <a:pt x="25400" y="735868"/>
                </a:lnTo>
                <a:lnTo>
                  <a:pt x="25400" y="723168"/>
                </a:lnTo>
                <a:close/>
              </a:path>
              <a:path w="76200" h="799464">
                <a:moveTo>
                  <a:pt x="50800" y="0"/>
                </a:moveTo>
                <a:lnTo>
                  <a:pt x="25400" y="0"/>
                </a:lnTo>
                <a:lnTo>
                  <a:pt x="25400" y="735868"/>
                </a:lnTo>
                <a:lnTo>
                  <a:pt x="50800" y="735868"/>
                </a:lnTo>
                <a:lnTo>
                  <a:pt x="50800" y="0"/>
                </a:lnTo>
                <a:close/>
              </a:path>
              <a:path w="76200" h="799464">
                <a:moveTo>
                  <a:pt x="76200" y="723168"/>
                </a:moveTo>
                <a:lnTo>
                  <a:pt x="50800" y="723168"/>
                </a:lnTo>
                <a:lnTo>
                  <a:pt x="50800" y="735868"/>
                </a:lnTo>
                <a:lnTo>
                  <a:pt x="69849" y="735868"/>
                </a:lnTo>
                <a:lnTo>
                  <a:pt x="76200" y="72316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8438967" y="1718564"/>
            <a:ext cx="6057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P</a:t>
            </a:r>
            <a:r>
              <a:rPr sz="1800" dirty="0">
                <a:latin typeface="Calibri"/>
                <a:cs typeface="Calibri"/>
              </a:rPr>
              <a:t>l</a:t>
            </a:r>
            <a:r>
              <a:rPr sz="1800" spc="-5" dirty="0">
                <a:latin typeface="Calibri"/>
                <a:cs typeface="Calibri"/>
              </a:rPr>
              <a:t>a</a:t>
            </a:r>
            <a:r>
              <a:rPr sz="1800" dirty="0">
                <a:latin typeface="Calibri"/>
                <a:cs typeface="Calibri"/>
              </a:rPr>
              <a:t>ces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438967" y="3324859"/>
            <a:ext cx="8324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Contains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438967" y="4928107"/>
            <a:ext cx="8477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latin typeface="Calibri"/>
                <a:cs typeface="Calibri"/>
              </a:rPr>
              <a:t>Refers</a:t>
            </a:r>
            <a:r>
              <a:rPr sz="1800" spc="-6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to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9723119" y="1104047"/>
            <a:ext cx="1972945" cy="845185"/>
          </a:xfrm>
          <a:prstGeom prst="rect">
            <a:avLst/>
          </a:prstGeom>
          <a:solidFill>
            <a:srgbClr val="20C3F3"/>
          </a:solidFill>
          <a:ln w="12700">
            <a:solidFill>
              <a:srgbClr val="148FB3"/>
            </a:solidFill>
          </a:ln>
        </p:spPr>
        <p:txBody>
          <a:bodyPr vert="horz" wrap="square" lIns="0" tIns="31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5"/>
              </a:spcBef>
            </a:pPr>
            <a:endParaRPr sz="1850">
              <a:latin typeface="Times New Roman"/>
              <a:cs typeface="Times New Roman"/>
            </a:endParaRPr>
          </a:p>
          <a:p>
            <a:pPr marL="527685">
              <a:lnSpc>
                <a:spcPct val="100000"/>
              </a:lnSpc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Comment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9717672" y="3092556"/>
            <a:ext cx="1972945" cy="845185"/>
          </a:xfrm>
          <a:prstGeom prst="rect">
            <a:avLst/>
          </a:prstGeom>
          <a:solidFill>
            <a:srgbClr val="20C3F3"/>
          </a:solidFill>
          <a:ln w="12700">
            <a:solidFill>
              <a:srgbClr val="148FB3"/>
            </a:solidFill>
          </a:ln>
        </p:spPr>
        <p:txBody>
          <a:bodyPr vert="horz" wrap="square" lIns="0" tIns="190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5"/>
              </a:spcBef>
            </a:pPr>
            <a:endParaRPr sz="1850">
              <a:latin typeface="Times New Roman"/>
              <a:cs typeface="Times New Roman"/>
            </a:endParaRPr>
          </a:p>
          <a:p>
            <a:pPr marL="559435">
              <a:lnSpc>
                <a:spcPct val="100000"/>
              </a:lnSpc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Blog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Post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9717670" y="5076090"/>
            <a:ext cx="1972945" cy="845185"/>
          </a:xfrm>
          <a:prstGeom prst="rect">
            <a:avLst/>
          </a:prstGeom>
          <a:solidFill>
            <a:srgbClr val="20C3F3"/>
          </a:solidFill>
          <a:ln w="12700">
            <a:solidFill>
              <a:srgbClr val="148FB3"/>
            </a:solidFill>
          </a:ln>
        </p:spPr>
        <p:txBody>
          <a:bodyPr vert="horz" wrap="square" lIns="0" tIns="25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0"/>
              </a:spcBef>
            </a:pPr>
            <a:endParaRPr sz="18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Author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9918242" y="2125860"/>
            <a:ext cx="1571625" cy="783590"/>
          </a:xfrm>
          <a:custGeom>
            <a:avLst/>
            <a:gdLst/>
            <a:ahLst/>
            <a:cxnLst/>
            <a:rect l="l" t="t" r="r" b="b"/>
            <a:pathLst>
              <a:path w="1571625" h="783589">
                <a:moveTo>
                  <a:pt x="785676" y="0"/>
                </a:moveTo>
                <a:lnTo>
                  <a:pt x="0" y="391627"/>
                </a:lnTo>
                <a:lnTo>
                  <a:pt x="785676" y="783254"/>
                </a:lnTo>
                <a:lnTo>
                  <a:pt x="1571353" y="391627"/>
                </a:lnTo>
                <a:lnTo>
                  <a:pt x="785676" y="0"/>
                </a:lnTo>
                <a:close/>
              </a:path>
            </a:pathLst>
          </a:custGeom>
          <a:solidFill>
            <a:srgbClr val="2AB5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9918242" y="2125860"/>
            <a:ext cx="1571625" cy="783590"/>
          </a:xfrm>
          <a:custGeom>
            <a:avLst/>
            <a:gdLst/>
            <a:ahLst/>
            <a:cxnLst/>
            <a:rect l="l" t="t" r="r" b="b"/>
            <a:pathLst>
              <a:path w="1571625" h="783589">
                <a:moveTo>
                  <a:pt x="0" y="391627"/>
                </a:moveTo>
                <a:lnTo>
                  <a:pt x="785676" y="0"/>
                </a:lnTo>
                <a:lnTo>
                  <a:pt x="1571353" y="391627"/>
                </a:lnTo>
                <a:lnTo>
                  <a:pt x="785676" y="783254"/>
                </a:lnTo>
                <a:lnTo>
                  <a:pt x="0" y="391627"/>
                </a:lnTo>
                <a:close/>
              </a:path>
            </a:pathLst>
          </a:custGeom>
          <a:ln w="12700">
            <a:solidFill>
              <a:srgbClr val="1C845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10555486" y="2355596"/>
            <a:ext cx="2959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9918240" y="4120950"/>
            <a:ext cx="1571625" cy="783590"/>
          </a:xfrm>
          <a:custGeom>
            <a:avLst/>
            <a:gdLst/>
            <a:ahLst/>
            <a:cxnLst/>
            <a:rect l="l" t="t" r="r" b="b"/>
            <a:pathLst>
              <a:path w="1571625" h="783589">
                <a:moveTo>
                  <a:pt x="785676" y="0"/>
                </a:moveTo>
                <a:lnTo>
                  <a:pt x="0" y="391627"/>
                </a:lnTo>
                <a:lnTo>
                  <a:pt x="785676" y="783254"/>
                </a:lnTo>
                <a:lnTo>
                  <a:pt x="1571353" y="391627"/>
                </a:lnTo>
                <a:lnTo>
                  <a:pt x="785676" y="0"/>
                </a:lnTo>
                <a:close/>
              </a:path>
            </a:pathLst>
          </a:custGeom>
          <a:solidFill>
            <a:srgbClr val="2AB5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9918240" y="4120950"/>
            <a:ext cx="1571625" cy="783590"/>
          </a:xfrm>
          <a:custGeom>
            <a:avLst/>
            <a:gdLst/>
            <a:ahLst/>
            <a:cxnLst/>
            <a:rect l="l" t="t" r="r" b="b"/>
            <a:pathLst>
              <a:path w="1571625" h="783589">
                <a:moveTo>
                  <a:pt x="0" y="391627"/>
                </a:moveTo>
                <a:lnTo>
                  <a:pt x="785676" y="0"/>
                </a:lnTo>
                <a:lnTo>
                  <a:pt x="1571353" y="391627"/>
                </a:lnTo>
                <a:lnTo>
                  <a:pt x="785676" y="783254"/>
                </a:lnTo>
                <a:lnTo>
                  <a:pt x="0" y="391627"/>
                </a:lnTo>
                <a:close/>
              </a:path>
            </a:pathLst>
          </a:custGeom>
          <a:ln w="12700">
            <a:solidFill>
              <a:srgbClr val="1C845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10407054" y="4274820"/>
            <a:ext cx="593725" cy="45529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220345" marR="5080" indent="-208279">
              <a:lnSpc>
                <a:spcPct val="101400"/>
              </a:lnSpc>
              <a:spcBef>
                <a:spcPts val="75"/>
              </a:spcBef>
            </a:pP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Bel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ngs  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10703919" y="1949000"/>
            <a:ext cx="5715" cy="177165"/>
          </a:xfrm>
          <a:custGeom>
            <a:avLst/>
            <a:gdLst/>
            <a:ahLst/>
            <a:cxnLst/>
            <a:rect l="l" t="t" r="r" b="b"/>
            <a:pathLst>
              <a:path w="5715" h="177164">
                <a:moveTo>
                  <a:pt x="2723" y="-11112"/>
                </a:moveTo>
                <a:lnTo>
                  <a:pt x="2723" y="187973"/>
                </a:lnTo>
              </a:path>
            </a:pathLst>
          </a:custGeom>
          <a:ln w="27671">
            <a:solidFill>
              <a:srgbClr val="20C3F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0703918" y="2909115"/>
            <a:ext cx="0" cy="183515"/>
          </a:xfrm>
          <a:custGeom>
            <a:avLst/>
            <a:gdLst/>
            <a:ahLst/>
            <a:cxnLst/>
            <a:rect l="l" t="t" r="r" b="b"/>
            <a:pathLst>
              <a:path h="183514">
                <a:moveTo>
                  <a:pt x="1" y="0"/>
                </a:moveTo>
                <a:lnTo>
                  <a:pt x="0" y="183442"/>
                </a:lnTo>
              </a:path>
            </a:pathLst>
          </a:custGeom>
          <a:ln w="22225">
            <a:solidFill>
              <a:srgbClr val="20C3F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0703917" y="3937509"/>
            <a:ext cx="0" cy="183515"/>
          </a:xfrm>
          <a:custGeom>
            <a:avLst/>
            <a:gdLst/>
            <a:ahLst/>
            <a:cxnLst/>
            <a:rect l="l" t="t" r="r" b="b"/>
            <a:pathLst>
              <a:path h="183514">
                <a:moveTo>
                  <a:pt x="1" y="0"/>
                </a:moveTo>
                <a:lnTo>
                  <a:pt x="0" y="183442"/>
                </a:lnTo>
              </a:path>
            </a:pathLst>
          </a:custGeom>
          <a:ln w="22225">
            <a:solidFill>
              <a:srgbClr val="20C3F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0703917" y="4904205"/>
            <a:ext cx="0" cy="172085"/>
          </a:xfrm>
          <a:custGeom>
            <a:avLst/>
            <a:gdLst/>
            <a:ahLst/>
            <a:cxnLst/>
            <a:rect l="l" t="t" r="r" b="b"/>
            <a:pathLst>
              <a:path h="172085">
                <a:moveTo>
                  <a:pt x="1" y="0"/>
                </a:moveTo>
                <a:lnTo>
                  <a:pt x="0" y="171886"/>
                </a:lnTo>
              </a:path>
            </a:pathLst>
          </a:custGeom>
          <a:ln w="22225">
            <a:solidFill>
              <a:srgbClr val="20C3F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34059" y="1813052"/>
            <a:ext cx="69964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125" dirty="0"/>
              <a:t>Relationship </a:t>
            </a:r>
            <a:r>
              <a:rPr sz="3600" spc="105" dirty="0"/>
              <a:t>(cardinality)</a:t>
            </a:r>
            <a:r>
              <a:rPr sz="3600" spc="-330" dirty="0"/>
              <a:t> </a:t>
            </a:r>
            <a:r>
              <a:rPr sz="3600" spc="110" dirty="0"/>
              <a:t>Options: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734059" y="2818891"/>
            <a:ext cx="2149475" cy="14979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2400" spc="-10" dirty="0">
                <a:latin typeface="Calibri"/>
                <a:cs typeface="Calibri"/>
              </a:rPr>
              <a:t>One-to-Many</a:t>
            </a:r>
            <a:endParaRPr sz="2400">
              <a:latin typeface="Calibri"/>
              <a:cs typeface="Calibri"/>
            </a:endParaRPr>
          </a:p>
          <a:p>
            <a:pPr marL="298450" indent="-285750">
              <a:lnSpc>
                <a:spcPct val="100000"/>
              </a:lnSpc>
              <a:spcBef>
                <a:spcPts val="25"/>
              </a:spcBef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2400" spc="-20" dirty="0">
                <a:latin typeface="Calibri"/>
                <a:cs typeface="Calibri"/>
              </a:rPr>
              <a:t>Many-to-Many</a:t>
            </a:r>
            <a:endParaRPr sz="2400">
              <a:latin typeface="Calibri"/>
              <a:cs typeface="Calibri"/>
            </a:endParaRPr>
          </a:p>
          <a:p>
            <a:pPr marL="298450" indent="-285750">
              <a:lnSpc>
                <a:spcPct val="100000"/>
              </a:lnSpc>
              <a:spcBef>
                <a:spcPts val="20"/>
              </a:spcBef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2400" spc="-5" dirty="0">
                <a:latin typeface="Calibri"/>
                <a:cs typeface="Calibri"/>
              </a:rPr>
              <a:t>One-to-One</a:t>
            </a:r>
            <a:endParaRPr sz="2400">
              <a:latin typeface="Calibri"/>
              <a:cs typeface="Calibri"/>
            </a:endParaRPr>
          </a:p>
          <a:p>
            <a:pPr marL="298450" indent="-285750">
              <a:lnSpc>
                <a:spcPct val="100000"/>
              </a:lnSpc>
              <a:spcBef>
                <a:spcPts val="25"/>
              </a:spcBef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2400" spc="-5" dirty="0">
                <a:latin typeface="Calibri"/>
                <a:cs typeface="Calibri"/>
              </a:rPr>
              <a:t>None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59050" y="3093211"/>
            <a:ext cx="7074534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125" dirty="0"/>
              <a:t>Introduction</a:t>
            </a:r>
            <a:r>
              <a:rPr sz="3600" spc="-110" dirty="0"/>
              <a:t> </a:t>
            </a:r>
            <a:r>
              <a:rPr sz="3600" spc="105" dirty="0"/>
              <a:t>to</a:t>
            </a:r>
            <a:r>
              <a:rPr sz="3600" spc="-110" dirty="0"/>
              <a:t> </a:t>
            </a:r>
            <a:r>
              <a:rPr sz="3600" spc="135" dirty="0"/>
              <a:t>Data</a:t>
            </a:r>
            <a:r>
              <a:rPr sz="3600" spc="-110" dirty="0"/>
              <a:t> </a:t>
            </a:r>
            <a:r>
              <a:rPr sz="3600" spc="170" dirty="0"/>
              <a:t>and</a:t>
            </a:r>
            <a:r>
              <a:rPr sz="3600" spc="-100" dirty="0"/>
              <a:t> </a:t>
            </a:r>
            <a:r>
              <a:rPr sz="3600" spc="135" dirty="0"/>
              <a:t>Database</a:t>
            </a:r>
            <a:endParaRPr sz="360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34059" y="1813052"/>
            <a:ext cx="538861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95" dirty="0"/>
              <a:t>One-to-Many</a:t>
            </a:r>
            <a:r>
              <a:rPr sz="3600" spc="-105" dirty="0"/>
              <a:t> </a:t>
            </a:r>
            <a:r>
              <a:rPr sz="3600" spc="125" dirty="0"/>
              <a:t>Relationship</a:t>
            </a:r>
            <a:endParaRPr sz="3600"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3076483" y="3729626"/>
          <a:ext cx="5899785" cy="8490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548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901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548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4543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850">
                        <a:latin typeface="Times New Roman"/>
                        <a:cs typeface="Times New Roman"/>
                      </a:endParaRPr>
                    </a:p>
                    <a:p>
                      <a:pPr marL="476884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8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Customer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445" marB="0">
                    <a:lnL w="19050">
                      <a:solidFill>
                        <a:srgbClr val="B8770F"/>
                      </a:solidFill>
                      <a:prstDash val="solid"/>
                    </a:lnL>
                    <a:lnR w="19050">
                      <a:solidFill>
                        <a:srgbClr val="B8770F"/>
                      </a:solidFill>
                      <a:prstDash val="solid"/>
                    </a:lnR>
                    <a:lnT w="19050">
                      <a:solidFill>
                        <a:srgbClr val="B8770F"/>
                      </a:solidFill>
                      <a:prstDash val="solid"/>
                    </a:lnT>
                    <a:lnB w="19050">
                      <a:solidFill>
                        <a:srgbClr val="B8770F"/>
                      </a:solidFill>
                      <a:prstDash val="solid"/>
                    </a:lnB>
                    <a:solidFill>
                      <a:srgbClr val="FAA41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8770F"/>
                      </a:solidFill>
                      <a:prstDash val="solid"/>
                    </a:lnL>
                    <a:lnR w="19050">
                      <a:solidFill>
                        <a:srgbClr val="B8770F"/>
                      </a:solidFill>
                      <a:prstDash val="solid"/>
                    </a:lnR>
                    <a:lnB w="38100">
                      <a:solidFill>
                        <a:srgbClr val="20C3F3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65"/>
                        </a:spcBef>
                        <a:tabLst>
                          <a:tab pos="656590" algn="l"/>
                        </a:tabLst>
                      </a:pPr>
                      <a:r>
                        <a:rPr sz="5400" baseline="-7716" dirty="0">
                          <a:solidFill>
                            <a:srgbClr val="1FC4F3"/>
                          </a:solidFill>
                          <a:latin typeface="Calibri"/>
                          <a:cs typeface="Calibri"/>
                        </a:rPr>
                        <a:t>&lt;	</a:t>
                      </a:r>
                      <a:r>
                        <a:rPr sz="18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Order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6355" marB="0">
                    <a:lnL w="19050">
                      <a:solidFill>
                        <a:srgbClr val="B8770F"/>
                      </a:solidFill>
                      <a:prstDash val="solid"/>
                    </a:lnL>
                    <a:lnR w="19050">
                      <a:solidFill>
                        <a:srgbClr val="B8770F"/>
                      </a:solidFill>
                      <a:prstDash val="solid"/>
                    </a:lnR>
                    <a:lnT w="19050">
                      <a:solidFill>
                        <a:srgbClr val="B8770F"/>
                      </a:solidFill>
                      <a:prstDash val="solid"/>
                    </a:lnT>
                    <a:lnB w="19050">
                      <a:solidFill>
                        <a:srgbClr val="B8770F"/>
                      </a:solidFill>
                      <a:prstDash val="solid"/>
                    </a:lnB>
                    <a:solidFill>
                      <a:srgbClr val="FAA41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4542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445" marB="0">
                    <a:lnL w="19050">
                      <a:solidFill>
                        <a:srgbClr val="B8770F"/>
                      </a:solidFill>
                      <a:prstDash val="solid"/>
                    </a:lnL>
                    <a:lnR w="19050">
                      <a:solidFill>
                        <a:srgbClr val="B8770F"/>
                      </a:solidFill>
                      <a:prstDash val="solid"/>
                    </a:lnR>
                    <a:lnT w="19050">
                      <a:solidFill>
                        <a:srgbClr val="B8770F"/>
                      </a:solidFill>
                      <a:prstDash val="solid"/>
                    </a:lnT>
                    <a:lnB w="19050">
                      <a:solidFill>
                        <a:srgbClr val="B8770F"/>
                      </a:solidFill>
                      <a:prstDash val="solid"/>
                    </a:lnB>
                    <a:solidFill>
                      <a:srgbClr val="FAA41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B8770F"/>
                      </a:solidFill>
                      <a:prstDash val="solid"/>
                    </a:lnL>
                    <a:lnR w="19050">
                      <a:solidFill>
                        <a:srgbClr val="B8770F"/>
                      </a:solidFill>
                      <a:prstDash val="solid"/>
                    </a:lnR>
                    <a:lnT w="38100">
                      <a:solidFill>
                        <a:srgbClr val="20C3F3"/>
                      </a:solidFill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6355" marB="0">
                    <a:lnL w="19050">
                      <a:solidFill>
                        <a:srgbClr val="B8770F"/>
                      </a:solidFill>
                      <a:prstDash val="solid"/>
                    </a:lnL>
                    <a:lnR w="19050">
                      <a:solidFill>
                        <a:srgbClr val="B8770F"/>
                      </a:solidFill>
                      <a:prstDash val="solid"/>
                    </a:lnR>
                    <a:lnT w="19050">
                      <a:solidFill>
                        <a:srgbClr val="B8770F"/>
                      </a:solidFill>
                      <a:prstDash val="solid"/>
                    </a:lnT>
                    <a:lnB w="19050">
                      <a:solidFill>
                        <a:srgbClr val="B8770F"/>
                      </a:solidFill>
                      <a:prstDash val="solid"/>
                    </a:lnB>
                    <a:solidFill>
                      <a:srgbClr val="FAA41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34059" y="1813052"/>
            <a:ext cx="538861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95" dirty="0"/>
              <a:t>One-to-Many</a:t>
            </a:r>
            <a:r>
              <a:rPr sz="3600" spc="-105" dirty="0"/>
              <a:t> </a:t>
            </a:r>
            <a:r>
              <a:rPr sz="3600" spc="125" dirty="0"/>
              <a:t>Relationship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3226525" y="2811622"/>
            <a:ext cx="1855470" cy="849630"/>
          </a:xfrm>
          <a:prstGeom prst="rect">
            <a:avLst/>
          </a:prstGeom>
          <a:solidFill>
            <a:srgbClr val="FAA419"/>
          </a:solidFill>
          <a:ln w="12700">
            <a:solidFill>
              <a:srgbClr val="B8770F"/>
            </a:solidFill>
          </a:ln>
        </p:spPr>
        <p:txBody>
          <a:bodyPr vert="horz" wrap="square" lIns="0" tIns="571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5"/>
              </a:spcBef>
            </a:pPr>
            <a:endParaRPr sz="1850">
              <a:latin typeface="Times New Roman"/>
              <a:cs typeface="Times New Roman"/>
            </a:endParaRPr>
          </a:p>
          <a:p>
            <a:pPr marL="476884">
              <a:lnSpc>
                <a:spcPct val="100000"/>
              </a:lnSpc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Customer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971207" y="2811622"/>
            <a:ext cx="1855470" cy="849630"/>
          </a:xfrm>
          <a:custGeom>
            <a:avLst/>
            <a:gdLst/>
            <a:ahLst/>
            <a:cxnLst/>
            <a:rect l="l" t="t" r="r" b="b"/>
            <a:pathLst>
              <a:path w="1855470" h="849629">
                <a:moveTo>
                  <a:pt x="0" y="0"/>
                </a:moveTo>
                <a:lnTo>
                  <a:pt x="1854926" y="0"/>
                </a:lnTo>
                <a:lnTo>
                  <a:pt x="1854926" y="849085"/>
                </a:lnTo>
                <a:lnTo>
                  <a:pt x="0" y="849085"/>
                </a:lnTo>
                <a:lnTo>
                  <a:pt x="0" y="0"/>
                </a:lnTo>
                <a:close/>
              </a:path>
            </a:pathLst>
          </a:custGeom>
          <a:solidFill>
            <a:srgbClr val="A2A81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971207" y="2811622"/>
            <a:ext cx="1855470" cy="849630"/>
          </a:xfrm>
          <a:custGeom>
            <a:avLst/>
            <a:gdLst/>
            <a:ahLst/>
            <a:cxnLst/>
            <a:rect l="l" t="t" r="r" b="b"/>
            <a:pathLst>
              <a:path w="1855470" h="849629">
                <a:moveTo>
                  <a:pt x="0" y="0"/>
                </a:moveTo>
                <a:lnTo>
                  <a:pt x="1854926" y="0"/>
                </a:lnTo>
                <a:lnTo>
                  <a:pt x="1854926" y="849086"/>
                </a:lnTo>
                <a:lnTo>
                  <a:pt x="0" y="849086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B8770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627969" y="3074923"/>
            <a:ext cx="5543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800" spc="-3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der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081450" y="3236164"/>
            <a:ext cx="1889760" cy="0"/>
          </a:xfrm>
          <a:custGeom>
            <a:avLst/>
            <a:gdLst/>
            <a:ahLst/>
            <a:cxnLst/>
            <a:rect l="l" t="t" r="r" b="b"/>
            <a:pathLst>
              <a:path w="1889759">
                <a:moveTo>
                  <a:pt x="0" y="0"/>
                </a:moveTo>
                <a:lnTo>
                  <a:pt x="1889757" y="1"/>
                </a:lnTo>
              </a:path>
            </a:pathLst>
          </a:custGeom>
          <a:ln w="31750">
            <a:solidFill>
              <a:srgbClr val="20C3F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6777403" y="2904235"/>
            <a:ext cx="2406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1FC4F3"/>
                </a:solidFill>
                <a:latin typeface="Calibri"/>
                <a:cs typeface="Calibri"/>
              </a:rPr>
              <a:t>&lt;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226525" y="4986270"/>
            <a:ext cx="1855470" cy="849630"/>
          </a:xfrm>
          <a:prstGeom prst="rect">
            <a:avLst/>
          </a:prstGeom>
          <a:solidFill>
            <a:srgbClr val="A2A819"/>
          </a:solidFill>
          <a:ln w="12700">
            <a:solidFill>
              <a:srgbClr val="B8770F"/>
            </a:solidFill>
          </a:ln>
        </p:spPr>
        <p:txBody>
          <a:bodyPr vert="horz" wrap="square" lIns="0" tIns="38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endParaRPr sz="1850">
              <a:latin typeface="Times New Roman"/>
              <a:cs typeface="Times New Roman"/>
            </a:endParaRPr>
          </a:p>
          <a:p>
            <a:pPr marL="556260">
              <a:lnSpc>
                <a:spcPct val="100000"/>
              </a:lnSpc>
              <a:spcBef>
                <a:spcPts val="5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Address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153988" y="3660707"/>
            <a:ext cx="0" cy="1325880"/>
          </a:xfrm>
          <a:custGeom>
            <a:avLst/>
            <a:gdLst/>
            <a:ahLst/>
            <a:cxnLst/>
            <a:rect l="l" t="t" r="r" b="b"/>
            <a:pathLst>
              <a:path h="1325879">
                <a:moveTo>
                  <a:pt x="0" y="0"/>
                </a:moveTo>
                <a:lnTo>
                  <a:pt x="1" y="1325563"/>
                </a:lnTo>
              </a:path>
            </a:pathLst>
          </a:custGeom>
          <a:ln w="28575">
            <a:solidFill>
              <a:srgbClr val="20C3F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3890275" y="4781803"/>
            <a:ext cx="583565" cy="25336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4250"/>
              </a:lnSpc>
            </a:pPr>
            <a:r>
              <a:rPr sz="3600" dirty="0">
                <a:solidFill>
                  <a:srgbClr val="1FC4F3"/>
                </a:solidFill>
                <a:latin typeface="Calibri"/>
                <a:cs typeface="Calibri"/>
              </a:rPr>
              <a:t>&lt;</a:t>
            </a:r>
            <a:endParaRPr sz="3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22382" y="292100"/>
            <a:ext cx="2726055" cy="1071245"/>
          </a:xfrm>
          <a:prstGeom prst="rect">
            <a:avLst/>
          </a:prstGeom>
        </p:spPr>
        <p:txBody>
          <a:bodyPr vert="horz" wrap="square" lIns="0" tIns="72390" rIns="0" bIns="0" rtlCol="0">
            <a:spAutoFit/>
          </a:bodyPr>
          <a:lstStyle/>
          <a:p>
            <a:pPr marL="12700" marR="5080">
              <a:lnSpc>
                <a:spcPts val="3910"/>
              </a:lnSpc>
              <a:spcBef>
                <a:spcPts val="570"/>
              </a:spcBef>
            </a:pPr>
            <a:r>
              <a:rPr sz="3600" spc="170" dirty="0"/>
              <a:t>O</a:t>
            </a:r>
            <a:r>
              <a:rPr sz="3600" spc="140" dirty="0"/>
              <a:t>n</a:t>
            </a:r>
            <a:r>
              <a:rPr sz="3600" spc="80" dirty="0"/>
              <a:t>e</a:t>
            </a:r>
            <a:r>
              <a:rPr sz="3600" spc="55" dirty="0"/>
              <a:t>-</a:t>
            </a:r>
            <a:r>
              <a:rPr sz="3600" spc="80" dirty="0"/>
              <a:t>t</a:t>
            </a:r>
            <a:r>
              <a:rPr sz="3600" spc="125" dirty="0"/>
              <a:t>o</a:t>
            </a:r>
            <a:r>
              <a:rPr sz="3600" spc="55" dirty="0"/>
              <a:t>-</a:t>
            </a:r>
            <a:r>
              <a:rPr sz="3600" spc="10" dirty="0"/>
              <a:t>Ma</a:t>
            </a:r>
            <a:r>
              <a:rPr sz="3600" spc="125" dirty="0"/>
              <a:t>ny  Relationship</a:t>
            </a:r>
            <a:endParaRPr sz="3600"/>
          </a:p>
        </p:txBody>
      </p:sp>
      <p:sp>
        <p:nvSpPr>
          <p:cNvPr id="3" name="object 3"/>
          <p:cNvSpPr/>
          <p:nvPr/>
        </p:nvSpPr>
        <p:spPr>
          <a:xfrm>
            <a:off x="182877" y="1537675"/>
            <a:ext cx="8316614" cy="48855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01700" y="1835403"/>
            <a:ext cx="139319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" dirty="0">
                <a:solidFill>
                  <a:srgbClr val="CA7E04"/>
                </a:solidFill>
                <a:latin typeface="Calibri"/>
                <a:cs typeface="Calibri"/>
              </a:rPr>
              <a:t>Primary </a:t>
            </a:r>
            <a:r>
              <a:rPr sz="1600" spc="-15" dirty="0">
                <a:solidFill>
                  <a:srgbClr val="CA7E04"/>
                </a:solidFill>
                <a:latin typeface="Calibri"/>
                <a:cs typeface="Calibri"/>
              </a:rPr>
              <a:t>Key</a:t>
            </a:r>
            <a:r>
              <a:rPr sz="1600" spc="-50" dirty="0">
                <a:solidFill>
                  <a:srgbClr val="CA7E04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CA7E04"/>
                </a:solidFill>
                <a:latin typeface="Calibri"/>
                <a:cs typeface="Calibri"/>
              </a:rPr>
              <a:t>(PK)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98236" y="4203700"/>
            <a:ext cx="139319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" dirty="0">
                <a:solidFill>
                  <a:srgbClr val="CA7E04"/>
                </a:solidFill>
                <a:latin typeface="Calibri"/>
                <a:cs typeface="Calibri"/>
              </a:rPr>
              <a:t>Primary </a:t>
            </a:r>
            <a:r>
              <a:rPr sz="1600" spc="-15" dirty="0">
                <a:solidFill>
                  <a:srgbClr val="CA7E04"/>
                </a:solidFill>
                <a:latin typeface="Calibri"/>
                <a:cs typeface="Calibri"/>
              </a:rPr>
              <a:t>Key</a:t>
            </a:r>
            <a:r>
              <a:rPr sz="1600" spc="-50" dirty="0">
                <a:solidFill>
                  <a:srgbClr val="CA7E04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CA7E04"/>
                </a:solidFill>
                <a:latin typeface="Calibri"/>
                <a:cs typeface="Calibri"/>
              </a:rPr>
              <a:t>(PK)</a:t>
            </a:r>
            <a:endParaRPr sz="1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22382" y="292100"/>
            <a:ext cx="2596515" cy="1071245"/>
          </a:xfrm>
          <a:prstGeom prst="rect">
            <a:avLst/>
          </a:prstGeom>
        </p:spPr>
        <p:txBody>
          <a:bodyPr vert="horz" wrap="square" lIns="0" tIns="72390" rIns="0" bIns="0" rtlCol="0">
            <a:spAutoFit/>
          </a:bodyPr>
          <a:lstStyle/>
          <a:p>
            <a:pPr marL="12700" marR="5080">
              <a:lnSpc>
                <a:spcPts val="3910"/>
              </a:lnSpc>
              <a:spcBef>
                <a:spcPts val="570"/>
              </a:spcBef>
            </a:pPr>
            <a:r>
              <a:rPr sz="3600" spc="110" dirty="0"/>
              <a:t>One-to-One  </a:t>
            </a:r>
            <a:r>
              <a:rPr sz="3600" spc="105" dirty="0"/>
              <a:t>R</a:t>
            </a:r>
            <a:r>
              <a:rPr sz="3600" spc="80" dirty="0"/>
              <a:t>e</a:t>
            </a:r>
            <a:r>
              <a:rPr sz="3600" spc="100" dirty="0"/>
              <a:t>l</a:t>
            </a:r>
            <a:r>
              <a:rPr sz="3600" spc="114" dirty="0"/>
              <a:t>a</a:t>
            </a:r>
            <a:r>
              <a:rPr sz="3600" spc="70" dirty="0"/>
              <a:t>t</a:t>
            </a:r>
            <a:r>
              <a:rPr sz="3600" spc="100" dirty="0"/>
              <a:t>i</a:t>
            </a:r>
            <a:r>
              <a:rPr sz="3600" spc="135" dirty="0"/>
              <a:t>o</a:t>
            </a:r>
            <a:r>
              <a:rPr sz="3600" spc="175" dirty="0"/>
              <a:t>n</a:t>
            </a:r>
            <a:r>
              <a:rPr sz="3600" spc="150" dirty="0"/>
              <a:t>sh</a:t>
            </a:r>
            <a:r>
              <a:rPr sz="3600" spc="100" dirty="0"/>
              <a:t>i</a:t>
            </a:r>
            <a:r>
              <a:rPr sz="3600" spc="220" dirty="0"/>
              <a:t>p</a:t>
            </a:r>
            <a:endParaRPr sz="3600"/>
          </a:p>
        </p:txBody>
      </p:sp>
      <p:sp>
        <p:nvSpPr>
          <p:cNvPr id="3" name="object 3"/>
          <p:cNvSpPr/>
          <p:nvPr/>
        </p:nvSpPr>
        <p:spPr>
          <a:xfrm>
            <a:off x="66038" y="2007891"/>
            <a:ext cx="8635999" cy="34587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22382" y="292100"/>
            <a:ext cx="2596515" cy="1071245"/>
          </a:xfrm>
          <a:prstGeom prst="rect">
            <a:avLst/>
          </a:prstGeom>
        </p:spPr>
        <p:txBody>
          <a:bodyPr vert="horz" wrap="square" lIns="0" tIns="72390" rIns="0" bIns="0" rtlCol="0">
            <a:spAutoFit/>
          </a:bodyPr>
          <a:lstStyle/>
          <a:p>
            <a:pPr marL="12700" marR="5080">
              <a:lnSpc>
                <a:spcPts val="3910"/>
              </a:lnSpc>
              <a:spcBef>
                <a:spcPts val="570"/>
              </a:spcBef>
            </a:pPr>
            <a:r>
              <a:rPr sz="3600" spc="110" dirty="0"/>
              <a:t>One-to-One  </a:t>
            </a:r>
            <a:r>
              <a:rPr sz="3600" spc="105" dirty="0"/>
              <a:t>R</a:t>
            </a:r>
            <a:r>
              <a:rPr sz="3600" spc="80" dirty="0"/>
              <a:t>e</a:t>
            </a:r>
            <a:r>
              <a:rPr sz="3600" spc="100" dirty="0"/>
              <a:t>l</a:t>
            </a:r>
            <a:r>
              <a:rPr sz="3600" spc="114" dirty="0"/>
              <a:t>a</a:t>
            </a:r>
            <a:r>
              <a:rPr sz="3600" spc="70" dirty="0"/>
              <a:t>t</a:t>
            </a:r>
            <a:r>
              <a:rPr sz="3600" spc="100" dirty="0"/>
              <a:t>i</a:t>
            </a:r>
            <a:r>
              <a:rPr sz="3600" spc="135" dirty="0"/>
              <a:t>o</a:t>
            </a:r>
            <a:r>
              <a:rPr sz="3600" spc="175" dirty="0"/>
              <a:t>n</a:t>
            </a:r>
            <a:r>
              <a:rPr sz="3600" spc="150" dirty="0"/>
              <a:t>sh</a:t>
            </a:r>
            <a:r>
              <a:rPr sz="3600" spc="100" dirty="0"/>
              <a:t>i</a:t>
            </a:r>
            <a:r>
              <a:rPr sz="3600" spc="220" dirty="0"/>
              <a:t>p</a:t>
            </a:r>
            <a:endParaRPr sz="3600"/>
          </a:p>
        </p:txBody>
      </p:sp>
      <p:sp>
        <p:nvSpPr>
          <p:cNvPr id="3" name="object 3"/>
          <p:cNvSpPr/>
          <p:nvPr/>
        </p:nvSpPr>
        <p:spPr>
          <a:xfrm>
            <a:off x="143693" y="2075465"/>
            <a:ext cx="8483599" cy="342842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22382" y="292100"/>
            <a:ext cx="3026410" cy="1071245"/>
          </a:xfrm>
          <a:prstGeom prst="rect">
            <a:avLst/>
          </a:prstGeom>
        </p:spPr>
        <p:txBody>
          <a:bodyPr vert="horz" wrap="square" lIns="0" tIns="72390" rIns="0" bIns="0" rtlCol="0">
            <a:spAutoFit/>
          </a:bodyPr>
          <a:lstStyle/>
          <a:p>
            <a:pPr marL="12700" marR="5080">
              <a:lnSpc>
                <a:spcPts val="3910"/>
              </a:lnSpc>
              <a:spcBef>
                <a:spcPts val="570"/>
              </a:spcBef>
            </a:pPr>
            <a:r>
              <a:rPr sz="3600" spc="10" dirty="0"/>
              <a:t>Ma</a:t>
            </a:r>
            <a:r>
              <a:rPr sz="3600" spc="175" dirty="0"/>
              <a:t>ny</a:t>
            </a:r>
            <a:r>
              <a:rPr sz="3600" spc="55" dirty="0"/>
              <a:t>-</a:t>
            </a:r>
            <a:r>
              <a:rPr sz="3600" spc="80" dirty="0"/>
              <a:t>t</a:t>
            </a:r>
            <a:r>
              <a:rPr sz="3600" spc="125" dirty="0"/>
              <a:t>o</a:t>
            </a:r>
            <a:r>
              <a:rPr sz="3600" spc="55" dirty="0"/>
              <a:t>-</a:t>
            </a:r>
            <a:r>
              <a:rPr sz="3600" spc="10" dirty="0"/>
              <a:t>Ma</a:t>
            </a:r>
            <a:r>
              <a:rPr sz="3600" spc="125" dirty="0"/>
              <a:t>ny  Relationship</a:t>
            </a:r>
            <a:endParaRPr sz="3600"/>
          </a:p>
        </p:txBody>
      </p:sp>
      <p:sp>
        <p:nvSpPr>
          <p:cNvPr id="3" name="object 3"/>
          <p:cNvSpPr/>
          <p:nvPr/>
        </p:nvSpPr>
        <p:spPr>
          <a:xfrm>
            <a:off x="1796503" y="3095682"/>
            <a:ext cx="6108700" cy="18975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22382" y="292100"/>
            <a:ext cx="3026410" cy="1071245"/>
          </a:xfrm>
          <a:prstGeom prst="rect">
            <a:avLst/>
          </a:prstGeom>
        </p:spPr>
        <p:txBody>
          <a:bodyPr vert="horz" wrap="square" lIns="0" tIns="72390" rIns="0" bIns="0" rtlCol="0">
            <a:spAutoFit/>
          </a:bodyPr>
          <a:lstStyle/>
          <a:p>
            <a:pPr marL="12700" marR="5080">
              <a:lnSpc>
                <a:spcPts val="3910"/>
              </a:lnSpc>
              <a:spcBef>
                <a:spcPts val="570"/>
              </a:spcBef>
            </a:pPr>
            <a:r>
              <a:rPr sz="3600" spc="10" dirty="0"/>
              <a:t>Ma</a:t>
            </a:r>
            <a:r>
              <a:rPr sz="3600" spc="175" dirty="0"/>
              <a:t>ny</a:t>
            </a:r>
            <a:r>
              <a:rPr sz="3600" spc="55" dirty="0"/>
              <a:t>-</a:t>
            </a:r>
            <a:r>
              <a:rPr sz="3600" spc="80" dirty="0"/>
              <a:t>t</a:t>
            </a:r>
            <a:r>
              <a:rPr sz="3600" spc="125" dirty="0"/>
              <a:t>o</a:t>
            </a:r>
            <a:r>
              <a:rPr sz="3600" spc="55" dirty="0"/>
              <a:t>-</a:t>
            </a:r>
            <a:r>
              <a:rPr sz="3600" spc="10" dirty="0"/>
              <a:t>Ma</a:t>
            </a:r>
            <a:r>
              <a:rPr sz="3600" spc="125" dirty="0"/>
              <a:t>ny  Relationship</a:t>
            </a:r>
            <a:endParaRPr sz="3600"/>
          </a:p>
        </p:txBody>
      </p:sp>
      <p:sp>
        <p:nvSpPr>
          <p:cNvPr id="3" name="object 3"/>
          <p:cNvSpPr/>
          <p:nvPr/>
        </p:nvSpPr>
        <p:spPr>
          <a:xfrm>
            <a:off x="524692" y="1461192"/>
            <a:ext cx="7535090" cy="51846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668685" y="3928364"/>
            <a:ext cx="12490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CA7E04"/>
                </a:solidFill>
                <a:latin typeface="Calibri"/>
                <a:cs typeface="Calibri"/>
              </a:rPr>
              <a:t>Linking</a:t>
            </a:r>
            <a:r>
              <a:rPr sz="1800" b="1" spc="-65" dirty="0">
                <a:solidFill>
                  <a:srgbClr val="CA7E04"/>
                </a:solidFill>
                <a:latin typeface="Calibri"/>
                <a:cs typeface="Calibri"/>
              </a:rPr>
              <a:t> </a:t>
            </a:r>
            <a:r>
              <a:rPr sz="1800" b="1" spc="-35" dirty="0">
                <a:solidFill>
                  <a:srgbClr val="CA7E04"/>
                </a:solidFill>
                <a:latin typeface="Calibri"/>
                <a:cs typeface="Calibri"/>
              </a:rPr>
              <a:t>Table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279135" y="3907535"/>
            <a:ext cx="390143" cy="39014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90640" y="1459934"/>
            <a:ext cx="7009357" cy="518595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122382" y="292100"/>
            <a:ext cx="3026410" cy="1071245"/>
          </a:xfrm>
          <a:prstGeom prst="rect">
            <a:avLst/>
          </a:prstGeom>
        </p:spPr>
        <p:txBody>
          <a:bodyPr vert="horz" wrap="square" lIns="0" tIns="72390" rIns="0" bIns="0" rtlCol="0">
            <a:spAutoFit/>
          </a:bodyPr>
          <a:lstStyle/>
          <a:p>
            <a:pPr marL="12700" marR="5080">
              <a:lnSpc>
                <a:spcPts val="3910"/>
              </a:lnSpc>
              <a:spcBef>
                <a:spcPts val="570"/>
              </a:spcBef>
            </a:pPr>
            <a:r>
              <a:rPr sz="3600" spc="10" dirty="0"/>
              <a:t>Ma</a:t>
            </a:r>
            <a:r>
              <a:rPr sz="3600" spc="175" dirty="0"/>
              <a:t>ny</a:t>
            </a:r>
            <a:r>
              <a:rPr sz="3600" spc="55" dirty="0"/>
              <a:t>-</a:t>
            </a:r>
            <a:r>
              <a:rPr sz="3600" spc="80" dirty="0"/>
              <a:t>t</a:t>
            </a:r>
            <a:r>
              <a:rPr sz="3600" spc="125" dirty="0"/>
              <a:t>o</a:t>
            </a:r>
            <a:r>
              <a:rPr sz="3600" spc="55" dirty="0"/>
              <a:t>-</a:t>
            </a:r>
            <a:r>
              <a:rPr sz="3600" spc="10" dirty="0"/>
              <a:t>Ma</a:t>
            </a:r>
            <a:r>
              <a:rPr sz="3600" spc="125" dirty="0"/>
              <a:t>ny  Relationship</a:t>
            </a:r>
            <a:endParaRPr sz="3600"/>
          </a:p>
        </p:txBody>
      </p:sp>
      <p:sp>
        <p:nvSpPr>
          <p:cNvPr id="4" name="object 4"/>
          <p:cNvSpPr txBox="1"/>
          <p:nvPr/>
        </p:nvSpPr>
        <p:spPr>
          <a:xfrm>
            <a:off x="5668685" y="3928364"/>
            <a:ext cx="12490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CA7E04"/>
                </a:solidFill>
                <a:latin typeface="Calibri"/>
                <a:cs typeface="Calibri"/>
              </a:rPr>
              <a:t>Linking</a:t>
            </a:r>
            <a:r>
              <a:rPr sz="1800" b="1" spc="-65" dirty="0">
                <a:solidFill>
                  <a:srgbClr val="CA7E04"/>
                </a:solidFill>
                <a:latin typeface="Calibri"/>
                <a:cs typeface="Calibri"/>
              </a:rPr>
              <a:t> </a:t>
            </a:r>
            <a:r>
              <a:rPr sz="1800" b="1" spc="-35" dirty="0">
                <a:solidFill>
                  <a:srgbClr val="CA7E04"/>
                </a:solidFill>
                <a:latin typeface="Calibri"/>
                <a:cs typeface="Calibri"/>
              </a:rPr>
              <a:t>Table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279135" y="3907535"/>
            <a:ext cx="390143" cy="39014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92330" y="1358710"/>
            <a:ext cx="6856906" cy="50968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122382" y="292100"/>
            <a:ext cx="3026410" cy="1071245"/>
          </a:xfrm>
          <a:prstGeom prst="rect">
            <a:avLst/>
          </a:prstGeom>
        </p:spPr>
        <p:txBody>
          <a:bodyPr vert="horz" wrap="square" lIns="0" tIns="72390" rIns="0" bIns="0" rtlCol="0">
            <a:spAutoFit/>
          </a:bodyPr>
          <a:lstStyle/>
          <a:p>
            <a:pPr marL="12700" marR="5080">
              <a:lnSpc>
                <a:spcPts val="3910"/>
              </a:lnSpc>
              <a:spcBef>
                <a:spcPts val="570"/>
              </a:spcBef>
            </a:pPr>
            <a:r>
              <a:rPr sz="3600" spc="10" dirty="0"/>
              <a:t>Ma</a:t>
            </a:r>
            <a:r>
              <a:rPr sz="3600" spc="175" dirty="0"/>
              <a:t>ny</a:t>
            </a:r>
            <a:r>
              <a:rPr sz="3600" spc="55" dirty="0"/>
              <a:t>-</a:t>
            </a:r>
            <a:r>
              <a:rPr sz="3600" spc="80" dirty="0"/>
              <a:t>t</a:t>
            </a:r>
            <a:r>
              <a:rPr sz="3600" spc="125" dirty="0"/>
              <a:t>o</a:t>
            </a:r>
            <a:r>
              <a:rPr sz="3600" spc="55" dirty="0"/>
              <a:t>-</a:t>
            </a:r>
            <a:r>
              <a:rPr sz="3600" spc="10" dirty="0"/>
              <a:t>Ma</a:t>
            </a:r>
            <a:r>
              <a:rPr sz="3600" spc="125" dirty="0"/>
              <a:t>ny  Relationship</a:t>
            </a:r>
            <a:endParaRPr sz="3600"/>
          </a:p>
        </p:txBody>
      </p:sp>
      <p:sp>
        <p:nvSpPr>
          <p:cNvPr id="4" name="object 4"/>
          <p:cNvSpPr txBox="1"/>
          <p:nvPr/>
        </p:nvSpPr>
        <p:spPr>
          <a:xfrm>
            <a:off x="5668685" y="3928364"/>
            <a:ext cx="12490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CA7E04"/>
                </a:solidFill>
                <a:latin typeface="Calibri"/>
                <a:cs typeface="Calibri"/>
              </a:rPr>
              <a:t>Linking</a:t>
            </a:r>
            <a:r>
              <a:rPr sz="1800" b="1" spc="-65" dirty="0">
                <a:solidFill>
                  <a:srgbClr val="CA7E04"/>
                </a:solidFill>
                <a:latin typeface="Calibri"/>
                <a:cs typeface="Calibri"/>
              </a:rPr>
              <a:t> </a:t>
            </a:r>
            <a:r>
              <a:rPr sz="1800" b="1" spc="-35" dirty="0">
                <a:solidFill>
                  <a:srgbClr val="CA7E04"/>
                </a:solidFill>
                <a:latin typeface="Calibri"/>
                <a:cs typeface="Calibri"/>
              </a:rPr>
              <a:t>Table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279135" y="3907535"/>
            <a:ext cx="390143" cy="39014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22382" y="538988"/>
            <a:ext cx="415036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95" dirty="0"/>
              <a:t>Referential</a:t>
            </a:r>
            <a:r>
              <a:rPr sz="3600" spc="-135" dirty="0"/>
              <a:t> </a:t>
            </a:r>
            <a:r>
              <a:rPr sz="3600" spc="135" dirty="0"/>
              <a:t>Integrity</a:t>
            </a:r>
            <a:endParaRPr sz="3600"/>
          </a:p>
        </p:txBody>
      </p:sp>
      <p:sp>
        <p:nvSpPr>
          <p:cNvPr id="3" name="object 3"/>
          <p:cNvSpPr/>
          <p:nvPr/>
        </p:nvSpPr>
        <p:spPr>
          <a:xfrm>
            <a:off x="1616163" y="2330039"/>
            <a:ext cx="6289040" cy="34814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80645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635"/>
              </a:spcBef>
            </a:pPr>
            <a:r>
              <a:rPr spc="75" dirty="0"/>
              <a:t>Introduction </a:t>
            </a:r>
            <a:r>
              <a:rPr spc="65" dirty="0"/>
              <a:t>to Relational</a:t>
            </a:r>
            <a:r>
              <a:rPr spc="-325" dirty="0"/>
              <a:t> </a:t>
            </a:r>
            <a:r>
              <a:rPr spc="80" dirty="0"/>
              <a:t>Databases</a:t>
            </a:r>
          </a:p>
          <a:p>
            <a:pPr marR="5080" algn="r">
              <a:lnSpc>
                <a:spcPct val="100000"/>
              </a:lnSpc>
              <a:spcBef>
                <a:spcPts val="489"/>
              </a:spcBef>
            </a:pPr>
            <a:r>
              <a:rPr sz="2000" b="0" spc="65" dirty="0">
                <a:solidFill>
                  <a:srgbClr val="BFBFBF"/>
                </a:solidFill>
                <a:latin typeface="Calibri"/>
                <a:cs typeface="Calibri"/>
              </a:rPr>
              <a:t>D</a:t>
            </a:r>
            <a:r>
              <a:rPr sz="2000" b="0" spc="40" dirty="0">
                <a:solidFill>
                  <a:srgbClr val="BFBFBF"/>
                </a:solidFill>
                <a:latin typeface="Calibri"/>
                <a:cs typeface="Calibri"/>
              </a:rPr>
              <a:t>a</a:t>
            </a:r>
            <a:r>
              <a:rPr sz="2000" b="0" spc="-15" dirty="0">
                <a:solidFill>
                  <a:srgbClr val="BFBFBF"/>
                </a:solidFill>
                <a:latin typeface="Calibri"/>
                <a:cs typeface="Calibri"/>
              </a:rPr>
              <a:t>t</a:t>
            </a:r>
            <a:r>
              <a:rPr sz="2000" b="0" spc="5" dirty="0">
                <a:solidFill>
                  <a:srgbClr val="BFBFBF"/>
                </a:solidFill>
                <a:latin typeface="Calibri"/>
                <a:cs typeface="Calibri"/>
              </a:rPr>
              <a:t>a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1384566"/>
            <a:ext cx="12192000" cy="1072515"/>
          </a:xfrm>
          <a:custGeom>
            <a:avLst/>
            <a:gdLst/>
            <a:ahLst/>
            <a:cxnLst/>
            <a:rect l="l" t="t" r="r" b="b"/>
            <a:pathLst>
              <a:path w="12192000" h="1072514">
                <a:moveTo>
                  <a:pt x="0" y="0"/>
                </a:moveTo>
                <a:lnTo>
                  <a:pt x="12192000" y="0"/>
                </a:lnTo>
                <a:lnTo>
                  <a:pt x="12192000" y="1072327"/>
                </a:lnTo>
                <a:lnTo>
                  <a:pt x="0" y="1072327"/>
                </a:lnTo>
                <a:lnTo>
                  <a:pt x="0" y="0"/>
                </a:lnTo>
                <a:close/>
              </a:path>
            </a:pathLst>
          </a:custGeom>
          <a:solidFill>
            <a:srgbClr val="0766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71243" y="1543812"/>
            <a:ext cx="430847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b="1" dirty="0">
                <a:solidFill>
                  <a:srgbClr val="FFFFFF"/>
                </a:solidFill>
                <a:latin typeface="Myanmar Text"/>
                <a:cs typeface="Myanmar Text"/>
              </a:rPr>
              <a:t>WHAT IS</a:t>
            </a:r>
            <a:r>
              <a:rPr sz="4400" b="1" spc="-95" dirty="0">
                <a:solidFill>
                  <a:srgbClr val="FFFFFF"/>
                </a:solidFill>
                <a:latin typeface="Myanmar Text"/>
                <a:cs typeface="Myanmar Text"/>
              </a:rPr>
              <a:t> </a:t>
            </a:r>
            <a:r>
              <a:rPr sz="4400" b="1" dirty="0">
                <a:solidFill>
                  <a:srgbClr val="FFFFFF"/>
                </a:solidFill>
                <a:latin typeface="Myanmar Text"/>
                <a:cs typeface="Myanmar Text"/>
              </a:rPr>
              <a:t>DATA?</a:t>
            </a:r>
            <a:endParaRPr sz="4400">
              <a:latin typeface="Myanmar Text"/>
              <a:cs typeface="Myanmar Tex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71243" y="2797223"/>
            <a:ext cx="10871835" cy="1470660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241300" indent="-228600" algn="just">
              <a:lnSpc>
                <a:spcPct val="100000"/>
              </a:lnSpc>
              <a:spcBef>
                <a:spcPts val="434"/>
              </a:spcBef>
              <a:buSzPct val="94736"/>
              <a:buFont typeface="Wingdings"/>
              <a:buChar char=""/>
              <a:tabLst>
                <a:tab pos="241300" algn="l"/>
              </a:tabLst>
            </a:pPr>
            <a:r>
              <a:rPr sz="1900" i="1" spc="-55" dirty="0">
                <a:solidFill>
                  <a:srgbClr val="0F86BA"/>
                </a:solidFill>
                <a:latin typeface="Myanmar Text"/>
                <a:cs typeface="Myanmar Text"/>
              </a:rPr>
              <a:t>Data </a:t>
            </a:r>
            <a:r>
              <a:rPr sz="1900" i="1" spc="-35" dirty="0">
                <a:solidFill>
                  <a:srgbClr val="0F86BA"/>
                </a:solidFill>
                <a:latin typeface="Myanmar Text"/>
                <a:cs typeface="Myanmar Text"/>
              </a:rPr>
              <a:t>is </a:t>
            </a:r>
            <a:r>
              <a:rPr sz="1900" i="1" spc="-55" dirty="0">
                <a:solidFill>
                  <a:srgbClr val="0F86BA"/>
                </a:solidFill>
                <a:latin typeface="Myanmar Text"/>
                <a:cs typeface="Myanmar Text"/>
              </a:rPr>
              <a:t>a </a:t>
            </a:r>
            <a:r>
              <a:rPr sz="1900" i="1" spc="-50" dirty="0">
                <a:solidFill>
                  <a:srgbClr val="0F86BA"/>
                </a:solidFill>
                <a:latin typeface="Myanmar Text"/>
                <a:cs typeface="Myanmar Text"/>
              </a:rPr>
              <a:t>set of values of </a:t>
            </a:r>
            <a:r>
              <a:rPr sz="1900" i="1" spc="-45" dirty="0">
                <a:solidFill>
                  <a:srgbClr val="0F86BA"/>
                </a:solidFill>
                <a:latin typeface="Myanmar Text"/>
                <a:cs typeface="Myanmar Text"/>
              </a:rPr>
              <a:t>qualitative </a:t>
            </a:r>
            <a:r>
              <a:rPr sz="1900" i="1" spc="-65" dirty="0">
                <a:solidFill>
                  <a:srgbClr val="0F86BA"/>
                </a:solidFill>
                <a:latin typeface="Myanmar Text"/>
                <a:cs typeface="Myanmar Text"/>
              </a:rPr>
              <a:t>and </a:t>
            </a:r>
            <a:r>
              <a:rPr sz="1900" i="1" spc="-50" dirty="0">
                <a:solidFill>
                  <a:srgbClr val="0F86BA"/>
                </a:solidFill>
                <a:latin typeface="Myanmar Text"/>
                <a:cs typeface="Myanmar Text"/>
              </a:rPr>
              <a:t>quantitative </a:t>
            </a:r>
            <a:r>
              <a:rPr sz="1900" i="1" spc="-45" dirty="0">
                <a:solidFill>
                  <a:srgbClr val="0F86BA"/>
                </a:solidFill>
                <a:latin typeface="Myanmar Text"/>
                <a:cs typeface="Myanmar Text"/>
              </a:rPr>
              <a:t>variables.</a:t>
            </a:r>
            <a:r>
              <a:rPr sz="1900" i="1" spc="120" dirty="0">
                <a:solidFill>
                  <a:srgbClr val="0F86BA"/>
                </a:solidFill>
                <a:latin typeface="Myanmar Text"/>
                <a:cs typeface="Myanmar Text"/>
              </a:rPr>
              <a:t> </a:t>
            </a:r>
            <a:r>
              <a:rPr sz="1900" i="1" spc="-50" dirty="0">
                <a:solidFill>
                  <a:srgbClr val="0F86BA"/>
                </a:solidFill>
                <a:latin typeface="Myanmar Text"/>
                <a:cs typeface="Myanmar Text"/>
              </a:rPr>
              <a:t>(Wikipedia).</a:t>
            </a:r>
            <a:endParaRPr sz="1900">
              <a:latin typeface="Myanmar Text"/>
              <a:cs typeface="Myanmar Text"/>
            </a:endParaRPr>
          </a:p>
          <a:p>
            <a:pPr marL="697865" marR="5080" lvl="1" indent="-228600" algn="just">
              <a:lnSpc>
                <a:spcPct val="90000"/>
              </a:lnSpc>
              <a:spcBef>
                <a:spcPts val="530"/>
              </a:spcBef>
              <a:buFont typeface="Wingdings"/>
              <a:buChar char=""/>
              <a:tabLst>
                <a:tab pos="698500" algn="l"/>
              </a:tabLst>
            </a:pPr>
            <a:r>
              <a:rPr sz="1800" b="1" spc="-5" dirty="0">
                <a:solidFill>
                  <a:srgbClr val="0F86BA"/>
                </a:solidFill>
                <a:latin typeface="Myanmar Text"/>
                <a:cs typeface="Myanmar Text"/>
              </a:rPr>
              <a:t>Qualitative </a:t>
            </a:r>
            <a:r>
              <a:rPr sz="1800" spc="-5" dirty="0">
                <a:solidFill>
                  <a:srgbClr val="0F86BA"/>
                </a:solidFill>
                <a:latin typeface="Myanmar Text"/>
                <a:cs typeface="Myanmar Text"/>
              </a:rPr>
              <a:t>observation deals with data that </a:t>
            </a:r>
            <a:r>
              <a:rPr sz="1800" dirty="0">
                <a:solidFill>
                  <a:srgbClr val="0F86BA"/>
                </a:solidFill>
                <a:latin typeface="Myanmar Text"/>
                <a:cs typeface="Myanmar Text"/>
              </a:rPr>
              <a:t>can be </a:t>
            </a:r>
            <a:r>
              <a:rPr sz="1800" spc="-5" dirty="0">
                <a:solidFill>
                  <a:srgbClr val="0F86BA"/>
                </a:solidFill>
                <a:latin typeface="Myanmar Text"/>
                <a:cs typeface="Myanmar Text"/>
              </a:rPr>
              <a:t>observed with our senses: sight, smell, touch,   taste, and hearing. </a:t>
            </a:r>
            <a:r>
              <a:rPr sz="1800" spc="-10" dirty="0">
                <a:solidFill>
                  <a:srgbClr val="0F86BA"/>
                </a:solidFill>
                <a:latin typeface="Myanmar Text"/>
                <a:cs typeface="Myanmar Text"/>
              </a:rPr>
              <a:t>They </a:t>
            </a:r>
            <a:r>
              <a:rPr sz="1800" dirty="0">
                <a:solidFill>
                  <a:srgbClr val="0F86BA"/>
                </a:solidFill>
                <a:latin typeface="Myanmar Text"/>
                <a:cs typeface="Myanmar Text"/>
              </a:rPr>
              <a:t>do </a:t>
            </a:r>
            <a:r>
              <a:rPr sz="1800" spc="-5" dirty="0">
                <a:solidFill>
                  <a:srgbClr val="0F86BA"/>
                </a:solidFill>
                <a:latin typeface="Myanmar Text"/>
                <a:cs typeface="Myanmar Text"/>
              </a:rPr>
              <a:t>not involve measurements or numbers. For instance, colors, shapes, and  textures of objects are all </a:t>
            </a:r>
            <a:r>
              <a:rPr sz="1800" b="1" spc="-5" dirty="0">
                <a:solidFill>
                  <a:srgbClr val="0F86BA"/>
                </a:solidFill>
                <a:latin typeface="Myanmar Text"/>
                <a:cs typeface="Myanmar Text"/>
              </a:rPr>
              <a:t>qualitative</a:t>
            </a:r>
            <a:r>
              <a:rPr sz="1800" b="1" spc="-35" dirty="0">
                <a:solidFill>
                  <a:srgbClr val="0F86BA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0F86BA"/>
                </a:solidFill>
                <a:latin typeface="Myanmar Text"/>
                <a:cs typeface="Myanmar Text"/>
              </a:rPr>
              <a:t>observations.</a:t>
            </a:r>
            <a:endParaRPr sz="1800">
              <a:latin typeface="Myanmar Text"/>
              <a:cs typeface="Myanmar Text"/>
            </a:endParaRPr>
          </a:p>
          <a:p>
            <a:pPr marL="698500" lvl="1" indent="-228600" algn="just">
              <a:lnSpc>
                <a:spcPct val="100000"/>
              </a:lnSpc>
              <a:spcBef>
                <a:spcPts val="240"/>
              </a:spcBef>
              <a:buFont typeface="Wingdings"/>
              <a:buChar char=""/>
              <a:tabLst>
                <a:tab pos="698500" algn="l"/>
              </a:tabLst>
            </a:pPr>
            <a:r>
              <a:rPr sz="1800" b="1" spc="-5" dirty="0">
                <a:solidFill>
                  <a:srgbClr val="0F86BA"/>
                </a:solidFill>
                <a:latin typeface="Myanmar Text"/>
                <a:cs typeface="Myanmar Text"/>
              </a:rPr>
              <a:t>Quantitative</a:t>
            </a:r>
            <a:r>
              <a:rPr sz="1800" b="1" spc="245" dirty="0">
                <a:solidFill>
                  <a:srgbClr val="0F86BA"/>
                </a:solidFill>
                <a:latin typeface="Myanmar Text"/>
                <a:cs typeface="Myanmar Text"/>
              </a:rPr>
              <a:t> </a:t>
            </a:r>
            <a:r>
              <a:rPr sz="1800" b="1" spc="-5" dirty="0">
                <a:solidFill>
                  <a:srgbClr val="0F86BA"/>
                </a:solidFill>
                <a:latin typeface="Myanmar Text"/>
                <a:cs typeface="Myanmar Text"/>
              </a:rPr>
              <a:t>data</a:t>
            </a:r>
            <a:r>
              <a:rPr sz="1800" b="1" spc="240" dirty="0">
                <a:solidFill>
                  <a:srgbClr val="0F86BA"/>
                </a:solidFill>
                <a:latin typeface="Myanmar Text"/>
                <a:cs typeface="Myanmar Text"/>
              </a:rPr>
              <a:t> </a:t>
            </a:r>
            <a:r>
              <a:rPr sz="1800" dirty="0">
                <a:solidFill>
                  <a:srgbClr val="0F86BA"/>
                </a:solidFill>
                <a:latin typeface="Myanmar Text"/>
                <a:cs typeface="Myanmar Text"/>
              </a:rPr>
              <a:t>is</a:t>
            </a:r>
            <a:r>
              <a:rPr sz="1800" spc="250" dirty="0">
                <a:solidFill>
                  <a:srgbClr val="0F86BA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0F86BA"/>
                </a:solidFill>
                <a:latin typeface="Myanmar Text"/>
                <a:cs typeface="Myanmar Text"/>
              </a:rPr>
              <a:t>information</a:t>
            </a:r>
            <a:r>
              <a:rPr sz="1800" spc="245" dirty="0">
                <a:solidFill>
                  <a:srgbClr val="0F86BA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0F86BA"/>
                </a:solidFill>
                <a:latin typeface="Myanmar Text"/>
                <a:cs typeface="Myanmar Text"/>
              </a:rPr>
              <a:t>about</a:t>
            </a:r>
            <a:r>
              <a:rPr sz="1800" spc="254" dirty="0">
                <a:solidFill>
                  <a:srgbClr val="0F86BA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0F86BA"/>
                </a:solidFill>
                <a:latin typeface="Myanmar Text"/>
                <a:cs typeface="Myanmar Text"/>
              </a:rPr>
              <a:t>quantities;</a:t>
            </a:r>
            <a:r>
              <a:rPr sz="1800" spc="245" dirty="0">
                <a:solidFill>
                  <a:srgbClr val="0F86BA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0F86BA"/>
                </a:solidFill>
                <a:latin typeface="Myanmar Text"/>
                <a:cs typeface="Myanmar Text"/>
              </a:rPr>
              <a:t>that</a:t>
            </a:r>
            <a:r>
              <a:rPr sz="1800" spc="250" dirty="0">
                <a:solidFill>
                  <a:srgbClr val="0F86BA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0F86BA"/>
                </a:solidFill>
                <a:latin typeface="Myanmar Text"/>
                <a:cs typeface="Myanmar Text"/>
              </a:rPr>
              <a:t>is,</a:t>
            </a:r>
            <a:r>
              <a:rPr sz="1800" spc="245" dirty="0">
                <a:solidFill>
                  <a:srgbClr val="0F86BA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0F86BA"/>
                </a:solidFill>
                <a:latin typeface="Myanmar Text"/>
                <a:cs typeface="Myanmar Text"/>
              </a:rPr>
              <a:t>information</a:t>
            </a:r>
            <a:r>
              <a:rPr sz="1800" spc="245" dirty="0">
                <a:solidFill>
                  <a:srgbClr val="0F86BA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0F86BA"/>
                </a:solidFill>
                <a:latin typeface="Myanmar Text"/>
                <a:cs typeface="Myanmar Text"/>
              </a:rPr>
              <a:t>that</a:t>
            </a:r>
            <a:r>
              <a:rPr sz="1800" spc="254" dirty="0">
                <a:solidFill>
                  <a:srgbClr val="0F86BA"/>
                </a:solidFill>
                <a:latin typeface="Myanmar Text"/>
                <a:cs typeface="Myanmar Text"/>
              </a:rPr>
              <a:t> </a:t>
            </a:r>
            <a:r>
              <a:rPr sz="1800" dirty="0">
                <a:solidFill>
                  <a:srgbClr val="0F86BA"/>
                </a:solidFill>
                <a:latin typeface="Myanmar Text"/>
                <a:cs typeface="Myanmar Text"/>
              </a:rPr>
              <a:t>can</a:t>
            </a:r>
            <a:r>
              <a:rPr sz="1800" spc="245" dirty="0">
                <a:solidFill>
                  <a:srgbClr val="0F86BA"/>
                </a:solidFill>
                <a:latin typeface="Myanmar Text"/>
                <a:cs typeface="Myanmar Text"/>
              </a:rPr>
              <a:t> </a:t>
            </a:r>
            <a:r>
              <a:rPr sz="1800" dirty="0">
                <a:solidFill>
                  <a:srgbClr val="0F86BA"/>
                </a:solidFill>
                <a:latin typeface="Myanmar Text"/>
                <a:cs typeface="Myanmar Text"/>
              </a:rPr>
              <a:t>be</a:t>
            </a:r>
            <a:r>
              <a:rPr sz="1800" spc="245" dirty="0">
                <a:solidFill>
                  <a:srgbClr val="0F86BA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0F86BA"/>
                </a:solidFill>
                <a:latin typeface="Myanmar Text"/>
                <a:cs typeface="Myanmar Text"/>
              </a:rPr>
              <a:t>measured</a:t>
            </a:r>
            <a:r>
              <a:rPr sz="1800" spc="254" dirty="0">
                <a:solidFill>
                  <a:srgbClr val="0F86BA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0F86BA"/>
                </a:solidFill>
                <a:latin typeface="Myanmar Text"/>
                <a:cs typeface="Myanmar Text"/>
              </a:rPr>
              <a:t>and</a:t>
            </a:r>
            <a:endParaRPr sz="1800">
              <a:latin typeface="Myanmar Text"/>
              <a:cs typeface="Myanmar Tex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57043" y="4224020"/>
            <a:ext cx="101854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0F86BA"/>
                </a:solidFill>
                <a:latin typeface="Myanmar Text"/>
                <a:cs typeface="Myanmar Text"/>
              </a:rPr>
              <a:t>written down with numbers. Some examples of quantitative data are your height, your shoe size,</a:t>
            </a:r>
            <a:r>
              <a:rPr sz="1800" spc="360" dirty="0">
                <a:solidFill>
                  <a:srgbClr val="0F86BA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0F86BA"/>
                </a:solidFill>
                <a:latin typeface="Myanmar Text"/>
                <a:cs typeface="Myanmar Text"/>
              </a:rPr>
              <a:t>and</a:t>
            </a:r>
            <a:endParaRPr sz="1800">
              <a:latin typeface="Myanmar Text"/>
              <a:cs typeface="Myanmar Tex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71243" y="4370323"/>
            <a:ext cx="9204960" cy="1510030"/>
          </a:xfrm>
          <a:prstGeom prst="rect">
            <a:avLst/>
          </a:prstGeom>
        </p:spPr>
        <p:txBody>
          <a:bodyPr vert="horz" wrap="square" lIns="0" tIns="107315" rIns="0" bIns="0" rtlCol="0">
            <a:spAutoFit/>
          </a:bodyPr>
          <a:lstStyle/>
          <a:p>
            <a:pPr marL="697865">
              <a:lnSpc>
                <a:spcPct val="100000"/>
              </a:lnSpc>
              <a:spcBef>
                <a:spcPts val="845"/>
              </a:spcBef>
            </a:pPr>
            <a:r>
              <a:rPr sz="1800" spc="-5" dirty="0">
                <a:solidFill>
                  <a:srgbClr val="0F86BA"/>
                </a:solidFill>
                <a:latin typeface="Myanmar Text"/>
                <a:cs typeface="Myanmar Text"/>
              </a:rPr>
              <a:t>the length of your</a:t>
            </a:r>
            <a:r>
              <a:rPr sz="1800" spc="-35" dirty="0">
                <a:solidFill>
                  <a:srgbClr val="0F86BA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0F86BA"/>
                </a:solidFill>
                <a:latin typeface="Myanmar Text"/>
                <a:cs typeface="Myanmar Text"/>
              </a:rPr>
              <a:t>fingernails.</a:t>
            </a:r>
            <a:endParaRPr sz="1800">
              <a:latin typeface="Myanmar Text"/>
              <a:cs typeface="Myanmar Text"/>
            </a:endParaRPr>
          </a:p>
          <a:p>
            <a:pPr marL="241300" indent="-228600">
              <a:lnSpc>
                <a:spcPct val="100000"/>
              </a:lnSpc>
              <a:spcBef>
                <a:spcPts val="740"/>
              </a:spcBef>
              <a:buFont typeface="Wingdings"/>
              <a:buChar char=""/>
              <a:tabLst>
                <a:tab pos="241300" algn="l"/>
              </a:tabLst>
            </a:pPr>
            <a:r>
              <a:rPr sz="1800" spc="-5" dirty="0">
                <a:solidFill>
                  <a:srgbClr val="0F86BA"/>
                </a:solidFill>
                <a:latin typeface="Myanmar Text"/>
                <a:cs typeface="Myanmar Text"/>
              </a:rPr>
              <a:t>In simple words, data </a:t>
            </a:r>
            <a:r>
              <a:rPr sz="1800" dirty="0">
                <a:solidFill>
                  <a:srgbClr val="0F86BA"/>
                </a:solidFill>
                <a:latin typeface="Myanmar Text"/>
                <a:cs typeface="Myanmar Text"/>
              </a:rPr>
              <a:t>can be </a:t>
            </a:r>
            <a:r>
              <a:rPr sz="1800" spc="-5" dirty="0">
                <a:solidFill>
                  <a:srgbClr val="0F86BA"/>
                </a:solidFill>
                <a:latin typeface="Myanmar Text"/>
                <a:cs typeface="Myanmar Text"/>
              </a:rPr>
              <a:t>facts related </a:t>
            </a:r>
            <a:r>
              <a:rPr sz="1800" dirty="0">
                <a:solidFill>
                  <a:srgbClr val="0F86BA"/>
                </a:solidFill>
                <a:latin typeface="Myanmar Text"/>
                <a:cs typeface="Myanmar Text"/>
              </a:rPr>
              <a:t>to </a:t>
            </a:r>
            <a:r>
              <a:rPr sz="1800" spc="-5" dirty="0">
                <a:solidFill>
                  <a:srgbClr val="0F86BA"/>
                </a:solidFill>
                <a:latin typeface="Myanmar Text"/>
                <a:cs typeface="Myanmar Text"/>
              </a:rPr>
              <a:t>any object </a:t>
            </a:r>
            <a:r>
              <a:rPr sz="1800" dirty="0">
                <a:solidFill>
                  <a:srgbClr val="0F86BA"/>
                </a:solidFill>
                <a:latin typeface="Myanmar Text"/>
                <a:cs typeface="Myanmar Text"/>
              </a:rPr>
              <a:t>in</a:t>
            </a:r>
            <a:r>
              <a:rPr sz="1800" spc="-85" dirty="0">
                <a:solidFill>
                  <a:srgbClr val="0F86BA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0F86BA"/>
                </a:solidFill>
                <a:latin typeface="Myanmar Text"/>
                <a:cs typeface="Myanmar Text"/>
              </a:rPr>
              <a:t>consideration.</a:t>
            </a:r>
            <a:endParaRPr sz="1800">
              <a:latin typeface="Myanmar Text"/>
              <a:cs typeface="Myanmar Text"/>
            </a:endParaRPr>
          </a:p>
          <a:p>
            <a:pPr marL="241300" indent="-228600">
              <a:lnSpc>
                <a:spcPct val="100000"/>
              </a:lnSpc>
              <a:spcBef>
                <a:spcPts val="840"/>
              </a:spcBef>
              <a:buFont typeface="Wingdings"/>
              <a:buChar char=""/>
              <a:tabLst>
                <a:tab pos="241300" algn="l"/>
              </a:tabLst>
            </a:pPr>
            <a:r>
              <a:rPr sz="1800" spc="-5" dirty="0">
                <a:solidFill>
                  <a:srgbClr val="0F86BA"/>
                </a:solidFill>
                <a:latin typeface="Myanmar Text"/>
                <a:cs typeface="Myanmar Text"/>
              </a:rPr>
              <a:t>For example, name, age, height, weight, and so on, are some data related </a:t>
            </a:r>
            <a:r>
              <a:rPr sz="1800" dirty="0">
                <a:solidFill>
                  <a:srgbClr val="0F86BA"/>
                </a:solidFill>
                <a:latin typeface="Myanmar Text"/>
                <a:cs typeface="Myanmar Text"/>
              </a:rPr>
              <a:t>to </a:t>
            </a:r>
            <a:r>
              <a:rPr sz="1800" spc="-5" dirty="0">
                <a:solidFill>
                  <a:srgbClr val="0F86BA"/>
                </a:solidFill>
                <a:latin typeface="Myanmar Text"/>
                <a:cs typeface="Myanmar Text"/>
              </a:rPr>
              <a:t>each</a:t>
            </a:r>
            <a:r>
              <a:rPr sz="1800" spc="-60" dirty="0">
                <a:solidFill>
                  <a:srgbClr val="0F86BA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0F86BA"/>
                </a:solidFill>
                <a:latin typeface="Myanmar Text"/>
                <a:cs typeface="Myanmar Text"/>
              </a:rPr>
              <a:t>person.</a:t>
            </a:r>
            <a:endParaRPr sz="1800">
              <a:latin typeface="Myanmar Text"/>
              <a:cs typeface="Myanmar Text"/>
            </a:endParaRPr>
          </a:p>
          <a:p>
            <a:pPr marL="241300" indent="-228600">
              <a:lnSpc>
                <a:spcPct val="100000"/>
              </a:lnSpc>
              <a:spcBef>
                <a:spcPts val="720"/>
              </a:spcBef>
              <a:buFont typeface="Wingdings"/>
              <a:buChar char=""/>
              <a:tabLst>
                <a:tab pos="241300" algn="l"/>
              </a:tabLst>
            </a:pPr>
            <a:r>
              <a:rPr sz="1800" dirty="0">
                <a:solidFill>
                  <a:srgbClr val="0F86BA"/>
                </a:solidFill>
                <a:latin typeface="Myanmar Text"/>
                <a:cs typeface="Myanmar Text"/>
              </a:rPr>
              <a:t>A </a:t>
            </a:r>
            <a:r>
              <a:rPr sz="1800" spc="-5" dirty="0">
                <a:solidFill>
                  <a:srgbClr val="0F86BA"/>
                </a:solidFill>
                <a:latin typeface="Myanmar Text"/>
                <a:cs typeface="Myanmar Text"/>
              </a:rPr>
              <a:t>picture, image, file </a:t>
            </a:r>
            <a:r>
              <a:rPr sz="1800" dirty="0">
                <a:solidFill>
                  <a:srgbClr val="0F86BA"/>
                </a:solidFill>
                <a:latin typeface="Myanmar Text"/>
                <a:cs typeface="Myanmar Text"/>
              </a:rPr>
              <a:t>etc. </a:t>
            </a:r>
            <a:r>
              <a:rPr sz="1800" spc="-5" dirty="0">
                <a:solidFill>
                  <a:srgbClr val="0F86BA"/>
                </a:solidFill>
                <a:latin typeface="Myanmar Text"/>
                <a:cs typeface="Myanmar Text"/>
              </a:rPr>
              <a:t>also </a:t>
            </a:r>
            <a:r>
              <a:rPr sz="1800" dirty="0">
                <a:solidFill>
                  <a:srgbClr val="0F86BA"/>
                </a:solidFill>
                <a:latin typeface="Myanmar Text"/>
                <a:cs typeface="Myanmar Text"/>
              </a:rPr>
              <a:t>can be </a:t>
            </a:r>
            <a:r>
              <a:rPr sz="1800" spc="-5" dirty="0">
                <a:solidFill>
                  <a:srgbClr val="0F86BA"/>
                </a:solidFill>
                <a:latin typeface="Myanmar Text"/>
                <a:cs typeface="Myanmar Text"/>
              </a:rPr>
              <a:t>considered</a:t>
            </a:r>
            <a:r>
              <a:rPr sz="1800" spc="-75" dirty="0">
                <a:solidFill>
                  <a:srgbClr val="0F86BA"/>
                </a:solidFill>
                <a:latin typeface="Myanmar Text"/>
                <a:cs typeface="Myanmar Text"/>
              </a:rPr>
              <a:t> </a:t>
            </a:r>
            <a:r>
              <a:rPr sz="1800" spc="-5" dirty="0">
                <a:solidFill>
                  <a:srgbClr val="0F86BA"/>
                </a:solidFill>
                <a:latin typeface="Myanmar Text"/>
                <a:cs typeface="Myanmar Text"/>
              </a:rPr>
              <a:t>data.</a:t>
            </a:r>
            <a:endParaRPr sz="1800">
              <a:latin typeface="Myanmar Text"/>
              <a:cs typeface="Myanmar Text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8191"/>
            <a:ext cx="4314092" cy="33649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550220" y="675132"/>
            <a:ext cx="278130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215" dirty="0">
                <a:solidFill>
                  <a:srgbClr val="FFFFFF"/>
                </a:solidFill>
              </a:rPr>
              <a:t>Thank</a:t>
            </a:r>
            <a:r>
              <a:rPr sz="4400" spc="-190" dirty="0">
                <a:solidFill>
                  <a:srgbClr val="FFFFFF"/>
                </a:solidFill>
              </a:rPr>
              <a:t> </a:t>
            </a:r>
            <a:r>
              <a:rPr sz="4400" spc="135" dirty="0">
                <a:solidFill>
                  <a:srgbClr val="FFFFFF"/>
                </a:solidFill>
              </a:rPr>
              <a:t>you.</a:t>
            </a:r>
            <a:endParaRPr sz="4400"/>
          </a:p>
        </p:txBody>
      </p:sp>
      <p:sp>
        <p:nvSpPr>
          <p:cNvPr id="5" name="object 5"/>
          <p:cNvSpPr txBox="1"/>
          <p:nvPr/>
        </p:nvSpPr>
        <p:spPr>
          <a:xfrm>
            <a:off x="602847" y="4075684"/>
            <a:ext cx="3259454" cy="18421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1040" dirty="0">
                <a:solidFill>
                  <a:srgbClr val="E6E7E8"/>
                </a:solidFill>
                <a:latin typeface="Lucida Sans"/>
                <a:cs typeface="Lucida Sans"/>
              </a:rPr>
              <a:t>:</a:t>
            </a:r>
            <a:r>
              <a:rPr sz="1600" spc="110" dirty="0">
                <a:solidFill>
                  <a:srgbClr val="E6E7E8"/>
                </a:solidFill>
                <a:latin typeface="Lucida Sans"/>
                <a:cs typeface="Lucida Sans"/>
              </a:rPr>
              <a:t> </a:t>
            </a:r>
            <a:r>
              <a:rPr sz="1600" spc="-120" dirty="0">
                <a:solidFill>
                  <a:srgbClr val="E6E7E8"/>
                </a:solidFill>
                <a:latin typeface="Lucida Sans"/>
                <a:cs typeface="Lucida Sans"/>
              </a:rPr>
              <a:t>thecads.org</a:t>
            </a:r>
            <a:endParaRPr sz="1600">
              <a:latin typeface="Lucida Sans"/>
              <a:cs typeface="Lucida Sans"/>
            </a:endParaRPr>
          </a:p>
          <a:p>
            <a:pPr marL="12700">
              <a:lnSpc>
                <a:spcPct val="100000"/>
              </a:lnSpc>
              <a:spcBef>
                <a:spcPts val="1175"/>
              </a:spcBef>
            </a:pPr>
            <a:r>
              <a:rPr sz="1600" spc="-55" dirty="0">
                <a:solidFill>
                  <a:srgbClr val="E6E7E8"/>
                </a:solidFill>
                <a:latin typeface="Lucida Sans"/>
                <a:cs typeface="Lucida Sans"/>
              </a:rPr>
              <a:t>Qi</a:t>
            </a:r>
            <a:r>
              <a:rPr sz="1600" spc="110" dirty="0">
                <a:solidFill>
                  <a:srgbClr val="E6E7E8"/>
                </a:solidFill>
                <a:latin typeface="Lucida Sans"/>
                <a:cs typeface="Lucida Sans"/>
              </a:rPr>
              <a:t> </a:t>
            </a:r>
            <a:r>
              <a:rPr sz="1600" spc="-125" dirty="0">
                <a:solidFill>
                  <a:srgbClr val="E6E7E8"/>
                </a:solidFill>
                <a:latin typeface="Lucida Sans"/>
                <a:cs typeface="Lucida Sans"/>
                <a:hlinkClick r:id="rId4"/>
              </a:rPr>
              <a:t>info@thecads.org</a:t>
            </a:r>
            <a:endParaRPr sz="1600">
              <a:latin typeface="Lucida Sans"/>
              <a:cs typeface="Lucida Sans"/>
            </a:endParaRPr>
          </a:p>
          <a:p>
            <a:pPr marL="12700">
              <a:lnSpc>
                <a:spcPct val="100000"/>
              </a:lnSpc>
              <a:spcBef>
                <a:spcPts val="1175"/>
              </a:spcBef>
            </a:pPr>
            <a:r>
              <a:rPr sz="1600" spc="509" dirty="0">
                <a:solidFill>
                  <a:srgbClr val="E6E7E8"/>
                </a:solidFill>
                <a:latin typeface="Microsoft Sans Serif"/>
                <a:cs typeface="Microsoft Sans Serif"/>
              </a:rPr>
              <a:t>n</a:t>
            </a:r>
            <a:r>
              <a:rPr sz="1600" spc="-85" dirty="0">
                <a:solidFill>
                  <a:srgbClr val="E6E7E8"/>
                </a:solidFill>
                <a:latin typeface="Microsoft Sans Serif"/>
                <a:cs typeface="Microsoft Sans Serif"/>
              </a:rPr>
              <a:t> </a:t>
            </a:r>
            <a:r>
              <a:rPr sz="1600" spc="-140" dirty="0">
                <a:solidFill>
                  <a:srgbClr val="E6E7E8"/>
                </a:solidFill>
                <a:latin typeface="Lucida Sans"/>
                <a:cs typeface="Lucida Sans"/>
              </a:rPr>
              <a:t>The </a:t>
            </a:r>
            <a:r>
              <a:rPr sz="1600" spc="-114" dirty="0">
                <a:solidFill>
                  <a:srgbClr val="E6E7E8"/>
                </a:solidFill>
                <a:latin typeface="Lucida Sans"/>
                <a:cs typeface="Lucida Sans"/>
              </a:rPr>
              <a:t>Center </a:t>
            </a:r>
            <a:r>
              <a:rPr sz="1600" spc="-120" dirty="0">
                <a:solidFill>
                  <a:srgbClr val="E6E7E8"/>
                </a:solidFill>
                <a:latin typeface="Lucida Sans"/>
                <a:cs typeface="Lucida Sans"/>
              </a:rPr>
              <a:t>of </a:t>
            </a:r>
            <a:r>
              <a:rPr sz="1600" spc="-105" dirty="0">
                <a:solidFill>
                  <a:srgbClr val="E6E7E8"/>
                </a:solidFill>
                <a:latin typeface="Lucida Sans"/>
                <a:cs typeface="Lucida Sans"/>
              </a:rPr>
              <a:t>Applied </a:t>
            </a:r>
            <a:r>
              <a:rPr sz="1600" spc="-110" dirty="0">
                <a:solidFill>
                  <a:srgbClr val="E6E7E8"/>
                </a:solidFill>
                <a:latin typeface="Lucida Sans"/>
                <a:cs typeface="Lucida Sans"/>
              </a:rPr>
              <a:t>Data </a:t>
            </a:r>
            <a:r>
              <a:rPr sz="1600" spc="-100" dirty="0">
                <a:solidFill>
                  <a:srgbClr val="E6E7E8"/>
                </a:solidFill>
                <a:latin typeface="Lucida Sans"/>
                <a:cs typeface="Lucida Sans"/>
              </a:rPr>
              <a:t>Science</a:t>
            </a:r>
            <a:endParaRPr sz="1600">
              <a:latin typeface="Lucida Sans"/>
              <a:cs typeface="Lucida Sans"/>
            </a:endParaRPr>
          </a:p>
          <a:p>
            <a:pPr marL="12700">
              <a:lnSpc>
                <a:spcPct val="100000"/>
              </a:lnSpc>
              <a:spcBef>
                <a:spcPts val="1175"/>
              </a:spcBef>
            </a:pPr>
            <a:r>
              <a:rPr sz="1550" b="1" spc="-110" dirty="0">
                <a:solidFill>
                  <a:srgbClr val="E6E7E8"/>
                </a:solidFill>
                <a:latin typeface="Tahoma"/>
                <a:cs typeface="Tahoma"/>
              </a:rPr>
              <a:t>�</a:t>
            </a:r>
            <a:r>
              <a:rPr sz="1550" b="1" spc="-105" dirty="0">
                <a:solidFill>
                  <a:srgbClr val="E6E7E8"/>
                </a:solidFill>
                <a:latin typeface="Tahoma"/>
                <a:cs typeface="Tahoma"/>
              </a:rPr>
              <a:t> </a:t>
            </a:r>
            <a:r>
              <a:rPr sz="1600" spc="-120" dirty="0">
                <a:solidFill>
                  <a:srgbClr val="E6E7E8"/>
                </a:solidFill>
                <a:latin typeface="Lucida Sans"/>
                <a:cs typeface="Lucida Sans"/>
              </a:rPr>
              <a:t>thecads.org</a:t>
            </a:r>
            <a:endParaRPr sz="1600">
              <a:latin typeface="Lucida Sans"/>
              <a:cs typeface="Lucida Sans"/>
            </a:endParaRPr>
          </a:p>
          <a:p>
            <a:pPr marL="12700">
              <a:lnSpc>
                <a:spcPct val="100000"/>
              </a:lnSpc>
              <a:spcBef>
                <a:spcPts val="1180"/>
              </a:spcBef>
            </a:pPr>
            <a:r>
              <a:rPr sz="1600" spc="-90" dirty="0">
                <a:solidFill>
                  <a:srgbClr val="E6E7E8"/>
                </a:solidFill>
                <a:latin typeface="Microsoft Sans Serif"/>
                <a:cs typeface="Microsoft Sans Serif"/>
              </a:rPr>
              <a:t>'!I</a:t>
            </a:r>
            <a:r>
              <a:rPr sz="1600" spc="190" dirty="0">
                <a:solidFill>
                  <a:srgbClr val="E6E7E8"/>
                </a:solidFill>
                <a:latin typeface="Microsoft Sans Serif"/>
                <a:cs typeface="Microsoft Sans Serif"/>
              </a:rPr>
              <a:t> </a:t>
            </a:r>
            <a:r>
              <a:rPr sz="1600" spc="-120" dirty="0">
                <a:solidFill>
                  <a:srgbClr val="E6E7E8"/>
                </a:solidFill>
                <a:latin typeface="Lucida Sans"/>
                <a:cs typeface="Lucida Sans"/>
              </a:rPr>
              <a:t>thecadsmalaysia</a:t>
            </a:r>
            <a:endParaRPr sz="1600">
              <a:latin typeface="Lucida Sans"/>
              <a:cs typeface="Lucida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80645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635"/>
              </a:spcBef>
            </a:pPr>
            <a:r>
              <a:rPr spc="75" dirty="0"/>
              <a:t>Introduction </a:t>
            </a:r>
            <a:r>
              <a:rPr spc="65" dirty="0"/>
              <a:t>to Relational</a:t>
            </a:r>
            <a:r>
              <a:rPr spc="-325" dirty="0"/>
              <a:t> </a:t>
            </a:r>
            <a:r>
              <a:rPr spc="80" dirty="0"/>
              <a:t>Databases</a:t>
            </a:r>
          </a:p>
          <a:p>
            <a:pPr marR="5080" algn="r">
              <a:lnSpc>
                <a:spcPct val="100000"/>
              </a:lnSpc>
              <a:spcBef>
                <a:spcPts val="489"/>
              </a:spcBef>
            </a:pPr>
            <a:r>
              <a:rPr sz="2000" b="0" spc="65" dirty="0">
                <a:solidFill>
                  <a:srgbClr val="BFBFBF"/>
                </a:solidFill>
                <a:latin typeface="Calibri"/>
                <a:cs typeface="Calibri"/>
              </a:rPr>
              <a:t>D</a:t>
            </a:r>
            <a:r>
              <a:rPr sz="2000" b="0" spc="40" dirty="0">
                <a:solidFill>
                  <a:srgbClr val="BFBFBF"/>
                </a:solidFill>
                <a:latin typeface="Calibri"/>
                <a:cs typeface="Calibri"/>
              </a:rPr>
              <a:t>a</a:t>
            </a:r>
            <a:r>
              <a:rPr sz="2000" b="0" spc="-15" dirty="0">
                <a:solidFill>
                  <a:srgbClr val="BFBFBF"/>
                </a:solidFill>
                <a:latin typeface="Calibri"/>
                <a:cs typeface="Calibri"/>
              </a:rPr>
              <a:t>t</a:t>
            </a:r>
            <a:r>
              <a:rPr sz="2000" b="0" spc="5" dirty="0">
                <a:solidFill>
                  <a:srgbClr val="BFBFBF"/>
                </a:solidFill>
                <a:latin typeface="Calibri"/>
                <a:cs typeface="Calibri"/>
              </a:rPr>
              <a:t>a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1384566"/>
            <a:ext cx="12192000" cy="845185"/>
          </a:xfrm>
          <a:custGeom>
            <a:avLst/>
            <a:gdLst/>
            <a:ahLst/>
            <a:cxnLst/>
            <a:rect l="l" t="t" r="r" b="b"/>
            <a:pathLst>
              <a:path w="12192000" h="845185">
                <a:moveTo>
                  <a:pt x="0" y="0"/>
                </a:moveTo>
                <a:lnTo>
                  <a:pt x="12192000" y="0"/>
                </a:lnTo>
                <a:lnTo>
                  <a:pt x="12192000" y="844600"/>
                </a:lnTo>
                <a:lnTo>
                  <a:pt x="0" y="844600"/>
                </a:lnTo>
                <a:lnTo>
                  <a:pt x="0" y="0"/>
                </a:lnTo>
                <a:close/>
              </a:path>
            </a:pathLst>
          </a:custGeom>
          <a:solidFill>
            <a:srgbClr val="0766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50913" y="1437132"/>
            <a:ext cx="419354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b="1" spc="-5" dirty="0">
                <a:solidFill>
                  <a:srgbClr val="FFFFFF"/>
                </a:solidFill>
                <a:latin typeface="Myanmar Text"/>
                <a:cs typeface="Myanmar Text"/>
              </a:rPr>
              <a:t>TYPES </a:t>
            </a:r>
            <a:r>
              <a:rPr sz="4400" b="1" dirty="0">
                <a:solidFill>
                  <a:srgbClr val="FFFFFF"/>
                </a:solidFill>
                <a:latin typeface="Myanmar Text"/>
                <a:cs typeface="Myanmar Text"/>
              </a:rPr>
              <a:t>OF</a:t>
            </a:r>
            <a:r>
              <a:rPr sz="4400" b="1" spc="-85" dirty="0">
                <a:solidFill>
                  <a:srgbClr val="FFFFFF"/>
                </a:solidFill>
                <a:latin typeface="Myanmar Text"/>
                <a:cs typeface="Myanmar Text"/>
              </a:rPr>
              <a:t> </a:t>
            </a:r>
            <a:r>
              <a:rPr sz="4400" b="1" dirty="0">
                <a:solidFill>
                  <a:srgbClr val="FFFFFF"/>
                </a:solidFill>
                <a:latin typeface="Myanmar Text"/>
                <a:cs typeface="Myanmar Text"/>
              </a:rPr>
              <a:t>DATA</a:t>
            </a:r>
            <a:endParaRPr sz="4400">
              <a:latin typeface="Myanmar Text"/>
              <a:cs typeface="Myanmar Text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04225" y="2229168"/>
            <a:ext cx="3761739" cy="39170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388280" y="6412484"/>
            <a:ext cx="9512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5" dirty="0">
                <a:latin typeface="Calibri"/>
                <a:cs typeface="Calibri"/>
              </a:rPr>
              <a:t>Wi</a:t>
            </a:r>
            <a:r>
              <a:rPr sz="1800" i="1" spc="-10" dirty="0">
                <a:latin typeface="Calibri"/>
                <a:cs typeface="Calibri"/>
              </a:rPr>
              <a:t>k</a:t>
            </a:r>
            <a:r>
              <a:rPr sz="1800" i="1" spc="-5" dirty="0">
                <a:latin typeface="Calibri"/>
                <a:cs typeface="Calibri"/>
              </a:rPr>
              <a:t>ip</a:t>
            </a:r>
            <a:r>
              <a:rPr sz="1800" i="1" dirty="0">
                <a:latin typeface="Calibri"/>
                <a:cs typeface="Calibri"/>
              </a:rPr>
              <a:t>e</a:t>
            </a:r>
            <a:r>
              <a:rPr sz="1800" i="1" spc="-5" dirty="0">
                <a:latin typeface="Calibri"/>
                <a:cs typeface="Calibri"/>
              </a:rPr>
              <a:t>di</a:t>
            </a:r>
            <a:r>
              <a:rPr sz="1800" i="1" dirty="0">
                <a:latin typeface="Calibri"/>
                <a:cs typeface="Calibri"/>
              </a:rPr>
              <a:t>a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815562" y="2426827"/>
            <a:ext cx="2540000" cy="25654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5894302" y="5013452"/>
            <a:ext cx="2670810" cy="112585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0400"/>
              </a:lnSpc>
              <a:spcBef>
                <a:spcPts val="90"/>
              </a:spcBef>
            </a:pPr>
            <a:r>
              <a:rPr sz="1800" spc="-50" dirty="0">
                <a:latin typeface="Calibri"/>
                <a:cs typeface="Calibri"/>
              </a:rPr>
              <a:t>You </a:t>
            </a:r>
            <a:r>
              <a:rPr sz="1800" spc="-5" dirty="0">
                <a:latin typeface="Calibri"/>
                <a:cs typeface="Calibri"/>
              </a:rPr>
              <a:t>can find </a:t>
            </a:r>
            <a:r>
              <a:rPr sz="1800" dirty="0">
                <a:latin typeface="Calibri"/>
                <a:cs typeface="Calibri"/>
              </a:rPr>
              <a:t>out </a:t>
            </a:r>
            <a:r>
              <a:rPr sz="1800" spc="-10" dirty="0">
                <a:latin typeface="Calibri"/>
                <a:cs typeface="Calibri"/>
              </a:rPr>
              <a:t>more </a:t>
            </a:r>
            <a:r>
              <a:rPr sz="1800" dirty="0">
                <a:latin typeface="Calibri"/>
                <a:cs typeface="Calibri"/>
              </a:rPr>
              <a:t>about  </a:t>
            </a:r>
            <a:r>
              <a:rPr sz="1800" spc="-5" dirty="0">
                <a:latin typeface="Calibri"/>
                <a:cs typeface="Calibri"/>
              </a:rPr>
              <a:t>biological </a:t>
            </a:r>
            <a:r>
              <a:rPr sz="1800" spc="-10" dirty="0">
                <a:latin typeface="Calibri"/>
                <a:cs typeface="Calibri"/>
              </a:rPr>
              <a:t>databases </a:t>
            </a:r>
            <a:r>
              <a:rPr sz="1800" dirty="0">
                <a:latin typeface="Calibri"/>
                <a:cs typeface="Calibri"/>
              </a:rPr>
              <a:t>on  </a:t>
            </a:r>
            <a:r>
              <a:rPr sz="1800" spc="-5" dirty="0">
                <a:latin typeface="Calibri"/>
                <a:cs typeface="Calibri"/>
              </a:rPr>
              <a:t>Wikipedia.  </a:t>
            </a:r>
            <a:r>
              <a:rPr sz="1800" spc="-15" dirty="0">
                <a:latin typeface="Calibri"/>
                <a:cs typeface="Calibri"/>
              </a:rPr>
              <a:t>https://goo.gl/fGjTdh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852161" y="2426828"/>
            <a:ext cx="6339838" cy="418710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1439" y="534441"/>
            <a:ext cx="11605260" cy="46189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r">
              <a:lnSpc>
                <a:spcPts val="2615"/>
              </a:lnSpc>
            </a:pPr>
            <a:r>
              <a:rPr sz="2200" b="1" spc="75" dirty="0">
                <a:latin typeface="Calibri"/>
                <a:cs typeface="Calibri"/>
              </a:rPr>
              <a:t>Introduction </a:t>
            </a:r>
            <a:r>
              <a:rPr sz="2200" b="1" spc="65" dirty="0">
                <a:latin typeface="Calibri"/>
                <a:cs typeface="Calibri"/>
              </a:rPr>
              <a:t>to Relational</a:t>
            </a:r>
            <a:r>
              <a:rPr sz="2200" b="1" spc="-325" dirty="0">
                <a:latin typeface="Calibri"/>
                <a:cs typeface="Calibri"/>
              </a:rPr>
              <a:t> </a:t>
            </a:r>
            <a:r>
              <a:rPr sz="2200" b="1" spc="80" dirty="0">
                <a:latin typeface="Calibri"/>
                <a:cs typeface="Calibri"/>
              </a:rPr>
              <a:t>Databases</a:t>
            </a:r>
            <a:endParaRPr sz="2200">
              <a:latin typeface="Calibri"/>
              <a:cs typeface="Calibri"/>
            </a:endParaRPr>
          </a:p>
          <a:p>
            <a:pPr algn="r">
              <a:lnSpc>
                <a:spcPct val="100000"/>
              </a:lnSpc>
              <a:spcBef>
                <a:spcPts val="484"/>
              </a:spcBef>
            </a:pPr>
            <a:r>
              <a:rPr sz="2000" spc="65" dirty="0">
                <a:solidFill>
                  <a:srgbClr val="BFBFBF"/>
                </a:solidFill>
                <a:latin typeface="Calibri"/>
                <a:cs typeface="Calibri"/>
              </a:rPr>
              <a:t>D</a:t>
            </a:r>
            <a:r>
              <a:rPr sz="2000" spc="40" dirty="0">
                <a:solidFill>
                  <a:srgbClr val="BFBFBF"/>
                </a:solidFill>
                <a:latin typeface="Calibri"/>
                <a:cs typeface="Calibri"/>
              </a:rPr>
              <a:t>a</a:t>
            </a:r>
            <a:r>
              <a:rPr sz="2000" spc="-15" dirty="0">
                <a:solidFill>
                  <a:srgbClr val="BFBFBF"/>
                </a:solidFill>
                <a:latin typeface="Calibri"/>
                <a:cs typeface="Calibri"/>
              </a:rPr>
              <a:t>t</a:t>
            </a:r>
            <a:r>
              <a:rPr sz="2000" dirty="0">
                <a:solidFill>
                  <a:srgbClr val="BFBFBF"/>
                </a:solidFill>
                <a:latin typeface="Calibri"/>
                <a:cs typeface="Calibri"/>
              </a:rPr>
              <a:t>a</a:t>
            </a:r>
            <a:r>
              <a:rPr sz="2000" spc="80" dirty="0">
                <a:solidFill>
                  <a:srgbClr val="BFBFBF"/>
                </a:solidFill>
                <a:latin typeface="Calibri"/>
                <a:cs typeface="Calibri"/>
              </a:rPr>
              <a:t>b</a:t>
            </a:r>
            <a:r>
              <a:rPr sz="2000" dirty="0">
                <a:solidFill>
                  <a:srgbClr val="BFBFBF"/>
                </a:solidFill>
                <a:latin typeface="Calibri"/>
                <a:cs typeface="Calibri"/>
              </a:rPr>
              <a:t>as</a:t>
            </a:r>
            <a:r>
              <a:rPr sz="2000" spc="5" dirty="0">
                <a:solidFill>
                  <a:srgbClr val="BFBFBF"/>
                </a:solidFill>
                <a:latin typeface="Calibri"/>
                <a:cs typeface="Calibri"/>
              </a:rPr>
              <a:t>e</a:t>
            </a:r>
            <a:endParaRPr sz="2000">
              <a:latin typeface="Calibri"/>
              <a:cs typeface="Calibri"/>
            </a:endParaRPr>
          </a:p>
          <a:p>
            <a:pPr marL="172085">
              <a:lnSpc>
                <a:spcPct val="100000"/>
              </a:lnSpc>
              <a:spcBef>
                <a:spcPts val="1705"/>
              </a:spcBef>
            </a:pPr>
            <a:r>
              <a:rPr sz="4400" b="1" dirty="0">
                <a:solidFill>
                  <a:srgbClr val="FFFFFF"/>
                </a:solidFill>
                <a:latin typeface="Myanmar Text"/>
                <a:cs typeface="Myanmar Text"/>
              </a:rPr>
              <a:t>WHAT IS A</a:t>
            </a:r>
            <a:r>
              <a:rPr sz="4400" b="1" spc="-30" dirty="0">
                <a:solidFill>
                  <a:srgbClr val="FFFFFF"/>
                </a:solidFill>
                <a:latin typeface="Myanmar Text"/>
                <a:cs typeface="Myanmar Text"/>
              </a:rPr>
              <a:t> </a:t>
            </a:r>
            <a:r>
              <a:rPr sz="4400" b="1" dirty="0">
                <a:solidFill>
                  <a:srgbClr val="FFFFFF"/>
                </a:solidFill>
                <a:latin typeface="Myanmar Text"/>
                <a:cs typeface="Myanmar Text"/>
              </a:rPr>
              <a:t>DATABASE?</a:t>
            </a:r>
            <a:endParaRPr sz="4400">
              <a:latin typeface="Myanmar Text"/>
              <a:cs typeface="Myanmar Text"/>
            </a:endParaRPr>
          </a:p>
          <a:p>
            <a:pPr>
              <a:lnSpc>
                <a:spcPct val="100000"/>
              </a:lnSpc>
              <a:spcBef>
                <a:spcPts val="3954"/>
              </a:spcBef>
            </a:pPr>
            <a:r>
              <a:rPr sz="2200" dirty="0">
                <a:solidFill>
                  <a:srgbClr val="0F86BA"/>
                </a:solidFill>
                <a:latin typeface="Wingdings"/>
                <a:cs typeface="Wingdings"/>
              </a:rPr>
              <a:t></a:t>
            </a:r>
            <a:r>
              <a:rPr sz="2200" dirty="0">
                <a:solidFill>
                  <a:srgbClr val="0F86BA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0F86BA"/>
                </a:solidFill>
                <a:latin typeface="Myanmar Text"/>
                <a:cs typeface="Myanmar Text"/>
              </a:rPr>
              <a:t>Database is a systematic </a:t>
            </a:r>
            <a:r>
              <a:rPr sz="2200" spc="-5" dirty="0">
                <a:solidFill>
                  <a:srgbClr val="0F86BA"/>
                </a:solidFill>
                <a:latin typeface="Myanmar Text"/>
                <a:cs typeface="Myanmar Text"/>
              </a:rPr>
              <a:t>collection of</a:t>
            </a:r>
            <a:r>
              <a:rPr sz="2200" spc="-330" dirty="0">
                <a:solidFill>
                  <a:srgbClr val="0F86BA"/>
                </a:solidFill>
                <a:latin typeface="Myanmar Text"/>
                <a:cs typeface="Myanmar Text"/>
              </a:rPr>
              <a:t> </a:t>
            </a:r>
            <a:r>
              <a:rPr sz="2200" dirty="0">
                <a:solidFill>
                  <a:srgbClr val="0F86BA"/>
                </a:solidFill>
                <a:latin typeface="Myanmar Text"/>
                <a:cs typeface="Myanmar Text"/>
              </a:rPr>
              <a:t>data.</a:t>
            </a:r>
            <a:endParaRPr sz="2200">
              <a:latin typeface="Myanmar Text"/>
              <a:cs typeface="Myanmar Text"/>
            </a:endParaRPr>
          </a:p>
          <a:p>
            <a:pPr>
              <a:lnSpc>
                <a:spcPct val="100000"/>
              </a:lnSpc>
              <a:spcBef>
                <a:spcPts val="75"/>
              </a:spcBef>
            </a:pPr>
            <a:endParaRPr sz="2300">
              <a:latin typeface="Myanmar Text"/>
              <a:cs typeface="Myanmar Text"/>
            </a:endParaRPr>
          </a:p>
          <a:p>
            <a:pPr marL="228600" marR="5785485" indent="-228600">
              <a:lnSpc>
                <a:spcPts val="2400"/>
              </a:lnSpc>
              <a:spcBef>
                <a:spcPts val="5"/>
              </a:spcBef>
            </a:pPr>
            <a:r>
              <a:rPr sz="2200" dirty="0">
                <a:solidFill>
                  <a:srgbClr val="0F86BA"/>
                </a:solidFill>
                <a:latin typeface="Wingdings"/>
                <a:cs typeface="Wingdings"/>
              </a:rPr>
              <a:t></a:t>
            </a:r>
            <a:r>
              <a:rPr sz="2200" dirty="0">
                <a:solidFill>
                  <a:srgbClr val="0F86BA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0F86BA"/>
                </a:solidFill>
                <a:latin typeface="Myanmar Text"/>
                <a:cs typeface="Myanmar Text"/>
              </a:rPr>
              <a:t>Databases support </a:t>
            </a:r>
            <a:r>
              <a:rPr sz="2200" dirty="0">
                <a:solidFill>
                  <a:srgbClr val="0F86BA"/>
                </a:solidFill>
                <a:latin typeface="Myanmar Text"/>
                <a:cs typeface="Myanmar Text"/>
              </a:rPr>
              <a:t>storage and </a:t>
            </a:r>
            <a:r>
              <a:rPr sz="2200" spc="-100" dirty="0">
                <a:solidFill>
                  <a:srgbClr val="0F86BA"/>
                </a:solidFill>
                <a:latin typeface="Myanmar Text"/>
                <a:cs typeface="Myanmar Text"/>
              </a:rPr>
              <a:t>manipulation  </a:t>
            </a:r>
            <a:r>
              <a:rPr sz="2200" spc="-5" dirty="0">
                <a:solidFill>
                  <a:srgbClr val="0F86BA"/>
                </a:solidFill>
                <a:latin typeface="Myanmar Text"/>
                <a:cs typeface="Myanmar Text"/>
              </a:rPr>
              <a:t>of</a:t>
            </a:r>
            <a:r>
              <a:rPr sz="2200" spc="-10" dirty="0">
                <a:solidFill>
                  <a:srgbClr val="0F86BA"/>
                </a:solidFill>
                <a:latin typeface="Myanmar Text"/>
                <a:cs typeface="Myanmar Text"/>
              </a:rPr>
              <a:t> </a:t>
            </a:r>
            <a:r>
              <a:rPr sz="2200" dirty="0">
                <a:solidFill>
                  <a:srgbClr val="0F86BA"/>
                </a:solidFill>
                <a:latin typeface="Myanmar Text"/>
                <a:cs typeface="Myanmar Text"/>
              </a:rPr>
              <a:t>data.</a:t>
            </a:r>
            <a:endParaRPr sz="2200">
              <a:latin typeface="Myanmar Text"/>
              <a:cs typeface="Myanmar Text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200">
              <a:latin typeface="Myanmar Text"/>
              <a:cs typeface="Myanmar Text"/>
            </a:endParaRPr>
          </a:p>
          <a:p>
            <a:pPr>
              <a:lnSpc>
                <a:spcPct val="100000"/>
              </a:lnSpc>
            </a:pPr>
            <a:r>
              <a:rPr sz="2200" dirty="0">
                <a:solidFill>
                  <a:srgbClr val="0F86BA"/>
                </a:solidFill>
                <a:latin typeface="Wingdings"/>
                <a:cs typeface="Wingdings"/>
              </a:rPr>
              <a:t></a:t>
            </a:r>
            <a:r>
              <a:rPr sz="2200" dirty="0">
                <a:solidFill>
                  <a:srgbClr val="0F86BA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0F86BA"/>
                </a:solidFill>
                <a:latin typeface="Myanmar Text"/>
                <a:cs typeface="Myanmar Text"/>
              </a:rPr>
              <a:t>Databases </a:t>
            </a:r>
            <a:r>
              <a:rPr sz="2200" dirty="0">
                <a:solidFill>
                  <a:srgbClr val="0F86BA"/>
                </a:solidFill>
                <a:latin typeface="Myanmar Text"/>
                <a:cs typeface="Myanmar Text"/>
              </a:rPr>
              <a:t>make data management</a:t>
            </a:r>
            <a:r>
              <a:rPr sz="2200" spc="-315" dirty="0">
                <a:solidFill>
                  <a:srgbClr val="0F86BA"/>
                </a:solidFill>
                <a:latin typeface="Myanmar Text"/>
                <a:cs typeface="Myanmar Text"/>
              </a:rPr>
              <a:t> </a:t>
            </a:r>
            <a:r>
              <a:rPr sz="2200" spc="-5" dirty="0">
                <a:solidFill>
                  <a:srgbClr val="0F86BA"/>
                </a:solidFill>
                <a:latin typeface="Myanmar Text"/>
                <a:cs typeface="Myanmar Text"/>
              </a:rPr>
              <a:t>easy.</a:t>
            </a:r>
            <a:endParaRPr sz="2200">
              <a:latin typeface="Myanmar Text"/>
              <a:cs typeface="Myanmar Text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12189460" cy="1384935"/>
          </a:xfrm>
          <a:custGeom>
            <a:avLst/>
            <a:gdLst/>
            <a:ahLst/>
            <a:cxnLst/>
            <a:rect l="l" t="t" r="r" b="b"/>
            <a:pathLst>
              <a:path w="12189460" h="1384935">
                <a:moveTo>
                  <a:pt x="0" y="1384567"/>
                </a:moveTo>
                <a:lnTo>
                  <a:pt x="12188950" y="1384567"/>
                </a:lnTo>
                <a:lnTo>
                  <a:pt x="12188950" y="0"/>
                </a:lnTo>
                <a:lnTo>
                  <a:pt x="0" y="0"/>
                </a:lnTo>
                <a:lnTo>
                  <a:pt x="0" y="138456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2229167"/>
            <a:ext cx="12189460" cy="4629150"/>
          </a:xfrm>
          <a:custGeom>
            <a:avLst/>
            <a:gdLst/>
            <a:ahLst/>
            <a:cxnLst/>
            <a:rect l="l" t="t" r="r" b="b"/>
            <a:pathLst>
              <a:path w="12189460" h="4629150">
                <a:moveTo>
                  <a:pt x="0" y="4628831"/>
                </a:moveTo>
                <a:lnTo>
                  <a:pt x="12188950" y="4628831"/>
                </a:lnTo>
                <a:lnTo>
                  <a:pt x="12188950" y="0"/>
                </a:lnTo>
                <a:lnTo>
                  <a:pt x="0" y="0"/>
                </a:lnTo>
                <a:lnTo>
                  <a:pt x="0" y="462883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437119" y="1920239"/>
            <a:ext cx="4754880" cy="49377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64615" y="540002"/>
            <a:ext cx="2067826" cy="71821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852161" y="2426827"/>
            <a:ext cx="6339838" cy="418710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70485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555"/>
              </a:spcBef>
            </a:pPr>
            <a:r>
              <a:rPr spc="75" dirty="0"/>
              <a:t>Introduction </a:t>
            </a:r>
            <a:r>
              <a:rPr spc="65" dirty="0"/>
              <a:t>to Relational</a:t>
            </a:r>
            <a:r>
              <a:rPr spc="-325" dirty="0"/>
              <a:t> </a:t>
            </a:r>
            <a:r>
              <a:rPr spc="80" dirty="0"/>
              <a:t>Databases</a:t>
            </a:r>
          </a:p>
          <a:p>
            <a:pPr marR="5080" algn="r">
              <a:lnSpc>
                <a:spcPct val="100000"/>
              </a:lnSpc>
              <a:spcBef>
                <a:spcPts val="415"/>
              </a:spcBef>
            </a:pPr>
            <a:r>
              <a:rPr sz="2000" b="0" spc="65" dirty="0">
                <a:solidFill>
                  <a:srgbClr val="BFBFBF"/>
                </a:solidFill>
                <a:latin typeface="Calibri"/>
                <a:cs typeface="Calibri"/>
              </a:rPr>
              <a:t>D</a:t>
            </a:r>
            <a:r>
              <a:rPr sz="2000" b="0" spc="40" dirty="0">
                <a:solidFill>
                  <a:srgbClr val="BFBFBF"/>
                </a:solidFill>
                <a:latin typeface="Calibri"/>
                <a:cs typeface="Calibri"/>
              </a:rPr>
              <a:t>a</a:t>
            </a:r>
            <a:r>
              <a:rPr sz="2000" b="0" spc="-15" dirty="0">
                <a:solidFill>
                  <a:srgbClr val="BFBFBF"/>
                </a:solidFill>
                <a:latin typeface="Calibri"/>
                <a:cs typeface="Calibri"/>
              </a:rPr>
              <a:t>t</a:t>
            </a:r>
            <a:r>
              <a:rPr sz="2000" b="0" dirty="0">
                <a:solidFill>
                  <a:srgbClr val="BFBFBF"/>
                </a:solidFill>
                <a:latin typeface="Calibri"/>
                <a:cs typeface="Calibri"/>
              </a:rPr>
              <a:t>a</a:t>
            </a:r>
            <a:r>
              <a:rPr sz="2000" b="0" spc="80" dirty="0">
                <a:solidFill>
                  <a:srgbClr val="BFBFBF"/>
                </a:solidFill>
                <a:latin typeface="Calibri"/>
                <a:cs typeface="Calibri"/>
              </a:rPr>
              <a:t>b</a:t>
            </a:r>
            <a:r>
              <a:rPr sz="2000" b="0" dirty="0">
                <a:solidFill>
                  <a:srgbClr val="BFBFBF"/>
                </a:solidFill>
                <a:latin typeface="Calibri"/>
                <a:cs typeface="Calibri"/>
              </a:rPr>
              <a:t>as</a:t>
            </a:r>
            <a:r>
              <a:rPr sz="2000" b="0" spc="5" dirty="0">
                <a:solidFill>
                  <a:srgbClr val="BFBFBF"/>
                </a:solidFill>
                <a:latin typeface="Calibri"/>
                <a:cs typeface="Calibri"/>
              </a:rPr>
              <a:t>e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0" y="1384566"/>
            <a:ext cx="12192000" cy="845185"/>
          </a:xfrm>
          <a:custGeom>
            <a:avLst/>
            <a:gdLst/>
            <a:ahLst/>
            <a:cxnLst/>
            <a:rect l="l" t="t" r="r" b="b"/>
            <a:pathLst>
              <a:path w="12192000" h="845185">
                <a:moveTo>
                  <a:pt x="0" y="844600"/>
                </a:moveTo>
                <a:lnTo>
                  <a:pt x="12191998" y="844600"/>
                </a:lnTo>
                <a:lnTo>
                  <a:pt x="12191998" y="0"/>
                </a:lnTo>
                <a:lnTo>
                  <a:pt x="0" y="0"/>
                </a:lnTo>
                <a:lnTo>
                  <a:pt x="0" y="844600"/>
                </a:lnTo>
                <a:close/>
              </a:path>
            </a:pathLst>
          </a:custGeom>
          <a:solidFill>
            <a:srgbClr val="0766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250913" y="1437132"/>
            <a:ext cx="621665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b="1" dirty="0">
                <a:solidFill>
                  <a:srgbClr val="FFFFFF"/>
                </a:solidFill>
                <a:latin typeface="Myanmar Text"/>
                <a:cs typeface="Myanmar Text"/>
              </a:rPr>
              <a:t>WHAT IS A</a:t>
            </a:r>
            <a:r>
              <a:rPr sz="4400" b="1" spc="-110" dirty="0">
                <a:solidFill>
                  <a:srgbClr val="FFFFFF"/>
                </a:solidFill>
                <a:latin typeface="Myanmar Text"/>
                <a:cs typeface="Myanmar Text"/>
              </a:rPr>
              <a:t> </a:t>
            </a:r>
            <a:r>
              <a:rPr sz="4400" b="1" dirty="0">
                <a:solidFill>
                  <a:srgbClr val="FFFFFF"/>
                </a:solidFill>
                <a:latin typeface="Myanmar Text"/>
                <a:cs typeface="Myanmar Text"/>
              </a:rPr>
              <a:t>DATABASE?</a:t>
            </a:r>
            <a:endParaRPr sz="4400">
              <a:latin typeface="Myanmar Text"/>
              <a:cs typeface="Myanmar Text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" y="2426828"/>
            <a:ext cx="6096000" cy="4187190"/>
          </a:xfrm>
          <a:custGeom>
            <a:avLst/>
            <a:gdLst/>
            <a:ahLst/>
            <a:cxnLst/>
            <a:rect l="l" t="t" r="r" b="b"/>
            <a:pathLst>
              <a:path w="6096000" h="4187190">
                <a:moveTo>
                  <a:pt x="0" y="4187107"/>
                </a:moveTo>
                <a:lnTo>
                  <a:pt x="6096000" y="4187107"/>
                </a:lnTo>
                <a:lnTo>
                  <a:pt x="6096000" y="0"/>
                </a:lnTo>
                <a:lnTo>
                  <a:pt x="0" y="0"/>
                </a:lnTo>
                <a:lnTo>
                  <a:pt x="0" y="4187107"/>
                </a:lnTo>
                <a:close/>
              </a:path>
            </a:pathLst>
          </a:custGeom>
          <a:solidFill>
            <a:srgbClr val="D2F3F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Wingdings"/>
              <a:buChar char=""/>
              <a:tabLst>
                <a:tab pos="241300" algn="l"/>
              </a:tabLst>
            </a:pPr>
            <a:r>
              <a:rPr dirty="0"/>
              <a:t>Database is a systematic </a:t>
            </a:r>
            <a:r>
              <a:rPr spc="-5" dirty="0"/>
              <a:t>collection of</a:t>
            </a:r>
            <a:r>
              <a:rPr spc="-45" dirty="0"/>
              <a:t> </a:t>
            </a:r>
            <a:r>
              <a:rPr dirty="0"/>
              <a:t>data.</a:t>
            </a:r>
          </a:p>
          <a:p>
            <a:pPr>
              <a:lnSpc>
                <a:spcPct val="100000"/>
              </a:lnSpc>
              <a:spcBef>
                <a:spcPts val="80"/>
              </a:spcBef>
              <a:buClr>
                <a:srgbClr val="0F86BA"/>
              </a:buClr>
              <a:buFont typeface="Wingdings"/>
              <a:buChar char=""/>
            </a:pPr>
            <a:endParaRPr sz="2300"/>
          </a:p>
          <a:p>
            <a:pPr marL="241300" marR="5080" indent="-228600">
              <a:lnSpc>
                <a:spcPts val="2400"/>
              </a:lnSpc>
              <a:buFont typeface="Wingdings"/>
              <a:buChar char=""/>
              <a:tabLst>
                <a:tab pos="241300" algn="l"/>
              </a:tabLst>
            </a:pPr>
            <a:r>
              <a:rPr spc="-5" dirty="0"/>
              <a:t>Databases support </a:t>
            </a:r>
            <a:r>
              <a:rPr dirty="0"/>
              <a:t>storage and manipulation  </a:t>
            </a:r>
            <a:r>
              <a:rPr spc="-5" dirty="0"/>
              <a:t>of</a:t>
            </a:r>
            <a:r>
              <a:rPr spc="-10" dirty="0"/>
              <a:t> </a:t>
            </a:r>
            <a:r>
              <a:rPr dirty="0"/>
              <a:t>data.</a:t>
            </a: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0F86BA"/>
              </a:buClr>
              <a:buFont typeface="Wingdings"/>
              <a:buChar char=""/>
            </a:pPr>
            <a:endParaRPr dirty="0"/>
          </a:p>
          <a:p>
            <a:pPr marL="241300" indent="-228600">
              <a:lnSpc>
                <a:spcPct val="100000"/>
              </a:lnSpc>
              <a:buFont typeface="Wingdings"/>
              <a:buChar char=""/>
              <a:tabLst>
                <a:tab pos="241300" algn="l"/>
              </a:tabLst>
            </a:pPr>
            <a:r>
              <a:rPr spc="-5" dirty="0"/>
              <a:t>Databases </a:t>
            </a:r>
            <a:r>
              <a:rPr dirty="0"/>
              <a:t>make data management</a:t>
            </a:r>
            <a:r>
              <a:rPr spc="-10" dirty="0"/>
              <a:t> </a:t>
            </a:r>
            <a:r>
              <a:rPr spc="-5" dirty="0"/>
              <a:t>easy.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73863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75" dirty="0"/>
              <a:t>Introduction </a:t>
            </a:r>
            <a:r>
              <a:rPr spc="65" dirty="0"/>
              <a:t>to Relational</a:t>
            </a:r>
            <a:r>
              <a:rPr spc="-320" dirty="0"/>
              <a:t> </a:t>
            </a:r>
            <a:r>
              <a:rPr spc="80" dirty="0"/>
              <a:t>Databases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691177" y="915923"/>
            <a:ext cx="101790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20" dirty="0">
                <a:solidFill>
                  <a:srgbClr val="BFBFBF"/>
                </a:solidFill>
                <a:latin typeface="Calibri"/>
                <a:cs typeface="Calibri"/>
              </a:rPr>
              <a:t>Database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1384566"/>
            <a:ext cx="12192000" cy="845185"/>
          </a:xfrm>
          <a:custGeom>
            <a:avLst/>
            <a:gdLst/>
            <a:ahLst/>
            <a:cxnLst/>
            <a:rect l="l" t="t" r="r" b="b"/>
            <a:pathLst>
              <a:path w="12192000" h="845185">
                <a:moveTo>
                  <a:pt x="0" y="0"/>
                </a:moveTo>
                <a:lnTo>
                  <a:pt x="12192000" y="0"/>
                </a:lnTo>
                <a:lnTo>
                  <a:pt x="12192000" y="844600"/>
                </a:lnTo>
                <a:lnTo>
                  <a:pt x="0" y="844600"/>
                </a:lnTo>
                <a:lnTo>
                  <a:pt x="0" y="0"/>
                </a:lnTo>
                <a:close/>
              </a:path>
            </a:pathLst>
          </a:custGeom>
          <a:solidFill>
            <a:srgbClr val="0766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899465" y="1460499"/>
            <a:ext cx="621347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b="1" spc="-5" dirty="0">
                <a:solidFill>
                  <a:srgbClr val="FFFFFF"/>
                </a:solidFill>
                <a:latin typeface="Myanmar Text"/>
                <a:cs typeface="Myanmar Text"/>
              </a:rPr>
              <a:t>DATABASE </a:t>
            </a:r>
            <a:r>
              <a:rPr sz="4000" b="1" dirty="0">
                <a:solidFill>
                  <a:srgbClr val="FFFFFF"/>
                </a:solidFill>
                <a:latin typeface="Myanmar Text"/>
                <a:cs typeface="Myanmar Text"/>
              </a:rPr>
              <a:t>OF</a:t>
            </a:r>
            <a:r>
              <a:rPr sz="4000" b="1" spc="-70" dirty="0">
                <a:solidFill>
                  <a:srgbClr val="FFFFFF"/>
                </a:solidFill>
                <a:latin typeface="Myanmar Text"/>
                <a:cs typeface="Myanmar Text"/>
              </a:rPr>
              <a:t> </a:t>
            </a:r>
            <a:r>
              <a:rPr sz="4000" b="1" spc="-5" dirty="0">
                <a:solidFill>
                  <a:srgbClr val="FFFFFF"/>
                </a:solidFill>
                <a:latin typeface="Myanmar Text"/>
                <a:cs typeface="Myanmar Text"/>
              </a:rPr>
              <a:t>FACEBOOK</a:t>
            </a:r>
            <a:endParaRPr sz="4000">
              <a:latin typeface="Myanmar Text"/>
              <a:cs typeface="Myanmar Tex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174740" y="3375660"/>
            <a:ext cx="5780405" cy="1056005"/>
          </a:xfrm>
          <a:prstGeom prst="rect">
            <a:avLst/>
          </a:prstGeom>
        </p:spPr>
        <p:txBody>
          <a:bodyPr vert="horz" wrap="square" lIns="0" tIns="75565" rIns="0" bIns="0" rtlCol="0">
            <a:spAutoFit/>
          </a:bodyPr>
          <a:lstStyle/>
          <a:p>
            <a:pPr marL="241300" marR="5080" indent="-228600" algn="just">
              <a:lnSpc>
                <a:spcPct val="79300"/>
              </a:lnSpc>
              <a:spcBef>
                <a:spcPts val="595"/>
              </a:spcBef>
              <a:buFont typeface="Wingdings"/>
              <a:buChar char=""/>
              <a:tabLst>
                <a:tab pos="241300" algn="l"/>
              </a:tabLst>
            </a:pPr>
            <a:r>
              <a:rPr sz="2000" spc="-5" dirty="0">
                <a:solidFill>
                  <a:srgbClr val="0F86BA"/>
                </a:solidFill>
                <a:latin typeface="Myanmar Text"/>
                <a:cs typeface="Myanmar Text"/>
              </a:rPr>
              <a:t>Facebook </a:t>
            </a:r>
            <a:r>
              <a:rPr sz="2000" dirty="0">
                <a:solidFill>
                  <a:srgbClr val="0F86BA"/>
                </a:solidFill>
                <a:latin typeface="Myanmar Text"/>
                <a:cs typeface="Myanmar Text"/>
              </a:rPr>
              <a:t>needs </a:t>
            </a:r>
            <a:r>
              <a:rPr sz="2000" spc="-5" dirty="0">
                <a:solidFill>
                  <a:srgbClr val="0F86BA"/>
                </a:solidFill>
                <a:latin typeface="Myanmar Text"/>
                <a:cs typeface="Myanmar Text"/>
              </a:rPr>
              <a:t>to store, manipulate </a:t>
            </a:r>
            <a:r>
              <a:rPr sz="2000" dirty="0">
                <a:solidFill>
                  <a:srgbClr val="0F86BA"/>
                </a:solidFill>
                <a:latin typeface="Myanmar Text"/>
                <a:cs typeface="Myanmar Text"/>
              </a:rPr>
              <a:t>and  present </a:t>
            </a:r>
            <a:r>
              <a:rPr sz="2000" spc="-5" dirty="0">
                <a:solidFill>
                  <a:srgbClr val="0F86BA"/>
                </a:solidFill>
                <a:latin typeface="Myanmar Text"/>
                <a:cs typeface="Myanmar Text"/>
              </a:rPr>
              <a:t>data related to </a:t>
            </a:r>
            <a:r>
              <a:rPr sz="2000" dirty="0">
                <a:solidFill>
                  <a:srgbClr val="0F86BA"/>
                </a:solidFill>
                <a:latin typeface="Myanmar Text"/>
                <a:cs typeface="Myanmar Text"/>
              </a:rPr>
              <a:t>members, their friends,  member </a:t>
            </a:r>
            <a:r>
              <a:rPr sz="2000" spc="-5" dirty="0">
                <a:solidFill>
                  <a:srgbClr val="0F86BA"/>
                </a:solidFill>
                <a:latin typeface="Myanmar Text"/>
                <a:cs typeface="Myanmar Text"/>
              </a:rPr>
              <a:t>activities, messages, advertisements </a:t>
            </a:r>
            <a:r>
              <a:rPr sz="2000" dirty="0">
                <a:solidFill>
                  <a:srgbClr val="0F86BA"/>
                </a:solidFill>
                <a:latin typeface="Myanmar Text"/>
                <a:cs typeface="Myanmar Text"/>
              </a:rPr>
              <a:t>and  a lot</a:t>
            </a:r>
            <a:r>
              <a:rPr sz="2000" spc="-15" dirty="0">
                <a:solidFill>
                  <a:srgbClr val="0F86BA"/>
                </a:solidFill>
                <a:latin typeface="Myanmar Text"/>
                <a:cs typeface="Myanmar Text"/>
              </a:rPr>
              <a:t> </a:t>
            </a:r>
            <a:r>
              <a:rPr sz="2000" dirty="0">
                <a:solidFill>
                  <a:srgbClr val="0F86BA"/>
                </a:solidFill>
                <a:latin typeface="Myanmar Text"/>
                <a:cs typeface="Myanmar Text"/>
              </a:rPr>
              <a:t>more.</a:t>
            </a:r>
            <a:endParaRPr sz="2000">
              <a:latin typeface="Myanmar Text"/>
              <a:cs typeface="Myanmar Text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0" y="1335815"/>
            <a:ext cx="5759531" cy="551030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80645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635"/>
              </a:spcBef>
            </a:pPr>
            <a:r>
              <a:rPr spc="75" dirty="0"/>
              <a:t>Introduction </a:t>
            </a:r>
            <a:r>
              <a:rPr spc="65" dirty="0"/>
              <a:t>to Relational</a:t>
            </a:r>
            <a:r>
              <a:rPr spc="-325" dirty="0"/>
              <a:t> </a:t>
            </a:r>
            <a:r>
              <a:rPr spc="80" dirty="0"/>
              <a:t>Databases</a:t>
            </a:r>
          </a:p>
          <a:p>
            <a:pPr marR="5080" algn="r">
              <a:lnSpc>
                <a:spcPct val="100000"/>
              </a:lnSpc>
              <a:spcBef>
                <a:spcPts val="489"/>
              </a:spcBef>
            </a:pPr>
            <a:r>
              <a:rPr sz="2000" b="0" spc="65" dirty="0">
                <a:solidFill>
                  <a:srgbClr val="BFBFBF"/>
                </a:solidFill>
                <a:latin typeface="Calibri"/>
                <a:cs typeface="Calibri"/>
              </a:rPr>
              <a:t>D</a:t>
            </a:r>
            <a:r>
              <a:rPr sz="2000" b="0" spc="40" dirty="0">
                <a:solidFill>
                  <a:srgbClr val="BFBFBF"/>
                </a:solidFill>
                <a:latin typeface="Calibri"/>
                <a:cs typeface="Calibri"/>
              </a:rPr>
              <a:t>a</a:t>
            </a:r>
            <a:r>
              <a:rPr sz="2000" b="0" spc="-15" dirty="0">
                <a:solidFill>
                  <a:srgbClr val="BFBFBF"/>
                </a:solidFill>
                <a:latin typeface="Calibri"/>
                <a:cs typeface="Calibri"/>
              </a:rPr>
              <a:t>t</a:t>
            </a:r>
            <a:r>
              <a:rPr sz="2000" b="0" dirty="0">
                <a:solidFill>
                  <a:srgbClr val="BFBFBF"/>
                </a:solidFill>
                <a:latin typeface="Calibri"/>
                <a:cs typeface="Calibri"/>
              </a:rPr>
              <a:t>a</a:t>
            </a:r>
            <a:r>
              <a:rPr sz="2000" b="0" spc="80" dirty="0">
                <a:solidFill>
                  <a:srgbClr val="BFBFBF"/>
                </a:solidFill>
                <a:latin typeface="Calibri"/>
                <a:cs typeface="Calibri"/>
              </a:rPr>
              <a:t>b</a:t>
            </a:r>
            <a:r>
              <a:rPr sz="2000" b="0" dirty="0">
                <a:solidFill>
                  <a:srgbClr val="BFBFBF"/>
                </a:solidFill>
                <a:latin typeface="Calibri"/>
                <a:cs typeface="Calibri"/>
              </a:rPr>
              <a:t>as</a:t>
            </a:r>
            <a:r>
              <a:rPr sz="2000" b="0" spc="5" dirty="0">
                <a:solidFill>
                  <a:srgbClr val="BFBFBF"/>
                </a:solidFill>
                <a:latin typeface="Calibri"/>
                <a:cs typeface="Calibri"/>
              </a:rPr>
              <a:t>e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1384566"/>
            <a:ext cx="12192000" cy="845185"/>
          </a:xfrm>
          <a:custGeom>
            <a:avLst/>
            <a:gdLst/>
            <a:ahLst/>
            <a:cxnLst/>
            <a:rect l="l" t="t" r="r" b="b"/>
            <a:pathLst>
              <a:path w="12192000" h="845185">
                <a:moveTo>
                  <a:pt x="0" y="0"/>
                </a:moveTo>
                <a:lnTo>
                  <a:pt x="12192000" y="0"/>
                </a:lnTo>
                <a:lnTo>
                  <a:pt x="12192000" y="844600"/>
                </a:lnTo>
                <a:lnTo>
                  <a:pt x="0" y="844600"/>
                </a:lnTo>
                <a:lnTo>
                  <a:pt x="0" y="0"/>
                </a:lnTo>
                <a:close/>
              </a:path>
            </a:pathLst>
          </a:custGeom>
          <a:solidFill>
            <a:srgbClr val="07668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28732" y="1487931"/>
            <a:ext cx="599630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b="1" dirty="0">
                <a:solidFill>
                  <a:srgbClr val="FFFFFF"/>
                </a:solidFill>
                <a:latin typeface="Myanmar Text"/>
                <a:cs typeface="Myanmar Text"/>
              </a:rPr>
              <a:t>WHAT </a:t>
            </a:r>
            <a:r>
              <a:rPr sz="4000" b="1" spc="-5" dirty="0">
                <a:solidFill>
                  <a:srgbClr val="FFFFFF"/>
                </a:solidFill>
                <a:latin typeface="Myanmar Text"/>
                <a:cs typeface="Myanmar Text"/>
              </a:rPr>
              <a:t>IS </a:t>
            </a:r>
            <a:r>
              <a:rPr sz="4000" b="1" dirty="0">
                <a:solidFill>
                  <a:srgbClr val="FFFFFF"/>
                </a:solidFill>
                <a:latin typeface="Myanmar Text"/>
                <a:cs typeface="Myanmar Text"/>
              </a:rPr>
              <a:t>THE</a:t>
            </a:r>
            <a:r>
              <a:rPr sz="4000" b="1" spc="-90" dirty="0">
                <a:solidFill>
                  <a:srgbClr val="FFFFFF"/>
                </a:solidFill>
                <a:latin typeface="Myanmar Text"/>
                <a:cs typeface="Myanmar Text"/>
              </a:rPr>
              <a:t> </a:t>
            </a:r>
            <a:r>
              <a:rPr sz="4000" b="1" spc="-5" dirty="0">
                <a:solidFill>
                  <a:srgbClr val="FFFFFF"/>
                </a:solidFill>
                <a:latin typeface="Myanmar Text"/>
                <a:cs typeface="Myanmar Text"/>
              </a:rPr>
              <a:t>PROBLEM?</a:t>
            </a:r>
            <a:endParaRPr sz="4000">
              <a:latin typeface="Myanmar Text"/>
              <a:cs typeface="Myanmar Text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0" y="2426827"/>
            <a:ext cx="3812540" cy="4253230"/>
          </a:xfrm>
          <a:custGeom>
            <a:avLst/>
            <a:gdLst/>
            <a:ahLst/>
            <a:cxnLst/>
            <a:rect l="l" t="t" r="r" b="b"/>
            <a:pathLst>
              <a:path w="3812540" h="4253230">
                <a:moveTo>
                  <a:pt x="0" y="0"/>
                </a:moveTo>
                <a:lnTo>
                  <a:pt x="3811978" y="0"/>
                </a:lnTo>
                <a:lnTo>
                  <a:pt x="3811978" y="4253214"/>
                </a:lnTo>
                <a:lnTo>
                  <a:pt x="0" y="4253214"/>
                </a:lnTo>
                <a:lnTo>
                  <a:pt x="0" y="0"/>
                </a:lnTo>
                <a:close/>
              </a:path>
            </a:pathLst>
          </a:custGeom>
          <a:solidFill>
            <a:srgbClr val="D2F3F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28732" y="2794508"/>
            <a:ext cx="3143885" cy="3399790"/>
          </a:xfrm>
          <a:prstGeom prst="rect">
            <a:avLst/>
          </a:prstGeom>
        </p:spPr>
        <p:txBody>
          <a:bodyPr vert="horz" wrap="square" lIns="0" tIns="40005" rIns="0" bIns="0" rtlCol="0">
            <a:spAutoFit/>
          </a:bodyPr>
          <a:lstStyle/>
          <a:p>
            <a:pPr marL="240665" marR="19685" indent="-228600">
              <a:lnSpc>
                <a:spcPct val="90000"/>
              </a:lnSpc>
              <a:spcBef>
                <a:spcPts val="315"/>
              </a:spcBef>
              <a:buFont typeface="Wingdings"/>
              <a:buChar char=""/>
              <a:tabLst>
                <a:tab pos="241300" algn="l"/>
              </a:tabLst>
            </a:pPr>
            <a:r>
              <a:rPr sz="1800" spc="-10" dirty="0">
                <a:solidFill>
                  <a:srgbClr val="0F86BA"/>
                </a:solidFill>
                <a:latin typeface="Calibri"/>
                <a:cs typeface="Calibri"/>
              </a:rPr>
              <a:t>Databases are </a:t>
            </a:r>
            <a:r>
              <a:rPr sz="1800" spc="-5" dirty="0">
                <a:solidFill>
                  <a:srgbClr val="0F86BA"/>
                </a:solidFill>
                <a:latin typeface="Calibri"/>
                <a:cs typeface="Calibri"/>
              </a:rPr>
              <a:t>designed </a:t>
            </a:r>
            <a:r>
              <a:rPr sz="1800" spc="-15" dirty="0">
                <a:solidFill>
                  <a:srgbClr val="0F86BA"/>
                </a:solidFill>
                <a:latin typeface="Calibri"/>
                <a:cs typeface="Calibri"/>
              </a:rPr>
              <a:t>to  </a:t>
            </a:r>
            <a:r>
              <a:rPr sz="1800" spc="-10" dirty="0">
                <a:solidFill>
                  <a:srgbClr val="0F86BA"/>
                </a:solidFill>
                <a:latin typeface="Calibri"/>
                <a:cs typeface="Calibri"/>
              </a:rPr>
              <a:t>solve </a:t>
            </a:r>
            <a:r>
              <a:rPr sz="1800" dirty="0">
                <a:solidFill>
                  <a:srgbClr val="0F86BA"/>
                </a:solidFill>
                <a:latin typeface="Calibri"/>
                <a:cs typeface="Calibri"/>
              </a:rPr>
              <a:t>a </a:t>
            </a:r>
            <a:r>
              <a:rPr sz="1800" spc="-10" dirty="0">
                <a:solidFill>
                  <a:srgbClr val="0F86BA"/>
                </a:solidFill>
                <a:latin typeface="Calibri"/>
                <a:cs typeface="Calibri"/>
              </a:rPr>
              <a:t>problem, </a:t>
            </a:r>
            <a:r>
              <a:rPr sz="1800" spc="-5" dirty="0">
                <a:solidFill>
                  <a:srgbClr val="0F86BA"/>
                </a:solidFill>
                <a:latin typeface="Calibri"/>
                <a:cs typeface="Calibri"/>
              </a:rPr>
              <a:t>so what is the  </a:t>
            </a:r>
            <a:r>
              <a:rPr sz="1800" spc="-10" dirty="0">
                <a:solidFill>
                  <a:srgbClr val="0F86BA"/>
                </a:solidFill>
                <a:latin typeface="Calibri"/>
                <a:cs typeface="Calibri"/>
              </a:rPr>
              <a:t>problem?</a:t>
            </a:r>
            <a:endParaRPr sz="1800">
              <a:latin typeface="Calibri"/>
              <a:cs typeface="Calibri"/>
            </a:endParaRPr>
          </a:p>
          <a:p>
            <a:pPr marL="240665" marR="5080" indent="-228600" algn="just">
              <a:lnSpc>
                <a:spcPct val="90600"/>
              </a:lnSpc>
              <a:spcBef>
                <a:spcPts val="944"/>
              </a:spcBef>
              <a:buFont typeface="Wingdings"/>
              <a:buChar char=""/>
              <a:tabLst>
                <a:tab pos="241300" algn="l"/>
              </a:tabLst>
            </a:pPr>
            <a:r>
              <a:rPr sz="1800" spc="-50" dirty="0">
                <a:solidFill>
                  <a:srgbClr val="0F86BA"/>
                </a:solidFill>
                <a:latin typeface="Calibri"/>
                <a:cs typeface="Calibri"/>
              </a:rPr>
              <a:t>You </a:t>
            </a:r>
            <a:r>
              <a:rPr sz="1800" spc="-5" dirty="0">
                <a:solidFill>
                  <a:srgbClr val="0F86BA"/>
                </a:solidFill>
                <a:latin typeface="Calibri"/>
                <a:cs typeface="Calibri"/>
              </a:rPr>
              <a:t>can already </a:t>
            </a:r>
            <a:r>
              <a:rPr sz="1800" spc="-20" dirty="0">
                <a:solidFill>
                  <a:srgbClr val="0F86BA"/>
                </a:solidFill>
                <a:latin typeface="Calibri"/>
                <a:cs typeface="Calibri"/>
              </a:rPr>
              <a:t>store </a:t>
            </a:r>
            <a:r>
              <a:rPr sz="1800" spc="-15" dirty="0">
                <a:solidFill>
                  <a:srgbClr val="0F86BA"/>
                </a:solidFill>
                <a:latin typeface="Calibri"/>
                <a:cs typeface="Calibri"/>
              </a:rPr>
              <a:t>data, </a:t>
            </a:r>
            <a:r>
              <a:rPr sz="1800" spc="-10" dirty="0">
                <a:solidFill>
                  <a:srgbClr val="0F86BA"/>
                </a:solidFill>
                <a:latin typeface="Calibri"/>
                <a:cs typeface="Calibri"/>
              </a:rPr>
              <a:t>you  </a:t>
            </a:r>
            <a:r>
              <a:rPr sz="1800" spc="-5" dirty="0">
                <a:solidFill>
                  <a:srgbClr val="0F86BA"/>
                </a:solidFill>
                <a:latin typeface="Calibri"/>
                <a:cs typeface="Calibri"/>
              </a:rPr>
              <a:t>can </a:t>
            </a:r>
            <a:r>
              <a:rPr sz="1800" spc="-20" dirty="0">
                <a:solidFill>
                  <a:srgbClr val="0F86BA"/>
                </a:solidFill>
                <a:latin typeface="Calibri"/>
                <a:cs typeface="Calibri"/>
              </a:rPr>
              <a:t>store </a:t>
            </a:r>
            <a:r>
              <a:rPr sz="1800" spc="-5" dirty="0">
                <a:solidFill>
                  <a:srgbClr val="0F86BA"/>
                </a:solidFill>
                <a:latin typeface="Calibri"/>
                <a:cs typeface="Calibri"/>
              </a:rPr>
              <a:t>your </a:t>
            </a:r>
            <a:r>
              <a:rPr sz="1800" spc="-10" dirty="0">
                <a:solidFill>
                  <a:srgbClr val="0F86BA"/>
                </a:solidFill>
                <a:latin typeface="Calibri"/>
                <a:cs typeface="Calibri"/>
              </a:rPr>
              <a:t>data </a:t>
            </a:r>
            <a:r>
              <a:rPr sz="1800" spc="-5" dirty="0">
                <a:solidFill>
                  <a:srgbClr val="0F86BA"/>
                </a:solidFill>
                <a:latin typeface="Calibri"/>
                <a:cs typeface="Calibri"/>
              </a:rPr>
              <a:t>in </a:t>
            </a:r>
            <a:r>
              <a:rPr sz="1800" spc="-15" dirty="0">
                <a:solidFill>
                  <a:srgbClr val="0F86BA"/>
                </a:solidFill>
                <a:latin typeface="Calibri"/>
                <a:cs typeface="Calibri"/>
              </a:rPr>
              <a:t>text </a:t>
            </a:r>
            <a:r>
              <a:rPr sz="1800" spc="-5" dirty="0">
                <a:solidFill>
                  <a:srgbClr val="0F86BA"/>
                </a:solidFill>
                <a:latin typeface="Calibri"/>
                <a:cs typeface="Calibri"/>
              </a:rPr>
              <a:t>files  </a:t>
            </a:r>
            <a:r>
              <a:rPr sz="1800" dirty="0">
                <a:solidFill>
                  <a:srgbClr val="0F86BA"/>
                </a:solidFill>
                <a:latin typeface="Calibri"/>
                <a:cs typeface="Calibri"/>
              </a:rPr>
              <a:t>or</a:t>
            </a:r>
            <a:r>
              <a:rPr sz="1800" spc="-5" dirty="0">
                <a:solidFill>
                  <a:srgbClr val="0F86BA"/>
                </a:solidFill>
                <a:latin typeface="Calibri"/>
                <a:cs typeface="Calibri"/>
              </a:rPr>
              <a:t> spreadsheets.</a:t>
            </a:r>
            <a:endParaRPr sz="1800">
              <a:latin typeface="Calibri"/>
              <a:cs typeface="Calibri"/>
            </a:endParaRPr>
          </a:p>
          <a:p>
            <a:pPr marL="240665" marR="159385" indent="-228600">
              <a:lnSpc>
                <a:spcPct val="90000"/>
              </a:lnSpc>
              <a:spcBef>
                <a:spcPts val="960"/>
              </a:spcBef>
              <a:buFont typeface="Wingdings"/>
              <a:buChar char=""/>
              <a:tabLst>
                <a:tab pos="241300" algn="l"/>
              </a:tabLst>
            </a:pPr>
            <a:r>
              <a:rPr sz="1800" spc="-50" dirty="0">
                <a:solidFill>
                  <a:srgbClr val="0F86BA"/>
                </a:solidFill>
                <a:latin typeface="Calibri"/>
                <a:cs typeface="Calibri"/>
              </a:rPr>
              <a:t>You </a:t>
            </a:r>
            <a:r>
              <a:rPr sz="1800" spc="-10" dirty="0">
                <a:solidFill>
                  <a:srgbClr val="0F86BA"/>
                </a:solidFill>
                <a:latin typeface="Calibri"/>
                <a:cs typeface="Calibri"/>
              </a:rPr>
              <a:t>are </a:t>
            </a:r>
            <a:r>
              <a:rPr sz="1800" spc="-5" dirty="0">
                <a:solidFill>
                  <a:srgbClr val="0F86BA"/>
                </a:solidFill>
                <a:latin typeface="Calibri"/>
                <a:cs typeface="Calibri"/>
              </a:rPr>
              <a:t>also able </a:t>
            </a:r>
            <a:r>
              <a:rPr sz="1800" spc="-15" dirty="0">
                <a:solidFill>
                  <a:srgbClr val="0F86BA"/>
                </a:solidFill>
                <a:latin typeface="Calibri"/>
                <a:cs typeface="Calibri"/>
              </a:rPr>
              <a:t>to </a:t>
            </a:r>
            <a:r>
              <a:rPr sz="1800" spc="-20" dirty="0">
                <a:solidFill>
                  <a:srgbClr val="0F86BA"/>
                </a:solidFill>
                <a:latin typeface="Calibri"/>
                <a:cs typeface="Calibri"/>
              </a:rPr>
              <a:t>store </a:t>
            </a:r>
            <a:r>
              <a:rPr sz="1800" dirty="0">
                <a:solidFill>
                  <a:srgbClr val="0F86BA"/>
                </a:solidFill>
                <a:latin typeface="Calibri"/>
                <a:cs typeface="Calibri"/>
              </a:rPr>
              <a:t>and  </a:t>
            </a:r>
            <a:r>
              <a:rPr sz="1800" spc="-15" dirty="0">
                <a:solidFill>
                  <a:srgbClr val="0F86BA"/>
                </a:solidFill>
                <a:latin typeface="Calibri"/>
                <a:cs typeface="Calibri"/>
              </a:rPr>
              <a:t>organize </a:t>
            </a:r>
            <a:r>
              <a:rPr sz="1800" spc="-10" dirty="0">
                <a:solidFill>
                  <a:srgbClr val="0F86BA"/>
                </a:solidFill>
                <a:latin typeface="Calibri"/>
                <a:cs typeface="Calibri"/>
              </a:rPr>
              <a:t>your </a:t>
            </a:r>
            <a:r>
              <a:rPr sz="1800" spc="-5" dirty="0">
                <a:solidFill>
                  <a:srgbClr val="0F86BA"/>
                </a:solidFill>
                <a:latin typeface="Calibri"/>
                <a:cs typeface="Calibri"/>
              </a:rPr>
              <a:t>documents in  </a:t>
            </a:r>
            <a:r>
              <a:rPr sz="1800" spc="-10" dirty="0">
                <a:solidFill>
                  <a:srgbClr val="0F86BA"/>
                </a:solidFill>
                <a:latin typeface="Calibri"/>
                <a:cs typeface="Calibri"/>
              </a:rPr>
              <a:t>folders.</a:t>
            </a:r>
            <a:endParaRPr sz="1800">
              <a:latin typeface="Calibri"/>
              <a:cs typeface="Calibri"/>
            </a:endParaRPr>
          </a:p>
          <a:p>
            <a:pPr marL="240665" marR="166370" indent="-228600">
              <a:lnSpc>
                <a:spcPct val="90600"/>
              </a:lnSpc>
              <a:spcBef>
                <a:spcPts val="1045"/>
              </a:spcBef>
              <a:buFont typeface="Wingdings"/>
              <a:buChar char=""/>
              <a:tabLst>
                <a:tab pos="241300" algn="l"/>
              </a:tabLst>
            </a:pPr>
            <a:r>
              <a:rPr sz="1800" spc="-10" dirty="0">
                <a:solidFill>
                  <a:srgbClr val="0F86BA"/>
                </a:solidFill>
                <a:latin typeface="Calibri"/>
                <a:cs typeface="Calibri"/>
              </a:rPr>
              <a:t>Just having </a:t>
            </a:r>
            <a:r>
              <a:rPr sz="1800" spc="-15" dirty="0">
                <a:solidFill>
                  <a:srgbClr val="0F86BA"/>
                </a:solidFill>
                <a:latin typeface="Calibri"/>
                <a:cs typeface="Calibri"/>
              </a:rPr>
              <a:t>data </a:t>
            </a:r>
            <a:r>
              <a:rPr sz="1800" spc="-5" dirty="0">
                <a:solidFill>
                  <a:srgbClr val="0F86BA"/>
                </a:solidFill>
                <a:latin typeface="Calibri"/>
                <a:cs typeface="Calibri"/>
              </a:rPr>
              <a:t>is </a:t>
            </a:r>
            <a:r>
              <a:rPr sz="1800" dirty="0">
                <a:solidFill>
                  <a:srgbClr val="0F86BA"/>
                </a:solidFill>
                <a:latin typeface="Calibri"/>
                <a:cs typeface="Calibri"/>
              </a:rPr>
              <a:t>not a </a:t>
            </a:r>
            <a:r>
              <a:rPr sz="1800" spc="-5" dirty="0">
                <a:solidFill>
                  <a:srgbClr val="0F86BA"/>
                </a:solidFill>
                <a:latin typeface="Calibri"/>
                <a:cs typeface="Calibri"/>
              </a:rPr>
              <a:t>good  </a:t>
            </a:r>
            <a:r>
              <a:rPr sz="1800" dirty="0">
                <a:solidFill>
                  <a:srgbClr val="0F86BA"/>
                </a:solidFill>
                <a:latin typeface="Calibri"/>
                <a:cs typeface="Calibri"/>
              </a:rPr>
              <a:t>enough </a:t>
            </a:r>
            <a:r>
              <a:rPr sz="1800" spc="-10" dirty="0">
                <a:solidFill>
                  <a:srgbClr val="0F86BA"/>
                </a:solidFill>
                <a:latin typeface="Calibri"/>
                <a:cs typeface="Calibri"/>
              </a:rPr>
              <a:t>reason to </a:t>
            </a:r>
            <a:r>
              <a:rPr sz="1800" dirty="0">
                <a:solidFill>
                  <a:srgbClr val="0F86BA"/>
                </a:solidFill>
                <a:latin typeface="Calibri"/>
                <a:cs typeface="Calibri"/>
              </a:rPr>
              <a:t>need a  </a:t>
            </a:r>
            <a:r>
              <a:rPr sz="1800" spc="-10" dirty="0">
                <a:solidFill>
                  <a:srgbClr val="0F86BA"/>
                </a:solidFill>
                <a:latin typeface="Calibri"/>
                <a:cs typeface="Calibri"/>
              </a:rPr>
              <a:t>database.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917449" y="2426828"/>
            <a:ext cx="8052878" cy="349209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3917448" y="6017752"/>
            <a:ext cx="8053070" cy="662305"/>
          </a:xfrm>
          <a:prstGeom prst="rect">
            <a:avLst/>
          </a:prstGeom>
          <a:solidFill>
            <a:srgbClr val="0B9AC4"/>
          </a:solidFill>
        </p:spPr>
        <p:txBody>
          <a:bodyPr vert="horz" wrap="square" lIns="0" tIns="165735" rIns="0" bIns="0" rtlCol="0">
            <a:spAutoFit/>
          </a:bodyPr>
          <a:lstStyle/>
          <a:p>
            <a:pPr marL="594995">
              <a:lnSpc>
                <a:spcPct val="100000"/>
              </a:lnSpc>
              <a:spcBef>
                <a:spcPts val="1305"/>
              </a:spcBef>
            </a:pPr>
            <a:r>
              <a:rPr sz="2000" b="1" spc="-10" dirty="0">
                <a:solidFill>
                  <a:srgbClr val="F2F2F2"/>
                </a:solidFill>
                <a:latin typeface="Calibri"/>
                <a:cs typeface="Calibri"/>
              </a:rPr>
              <a:t>Having </a:t>
            </a:r>
            <a:r>
              <a:rPr sz="2000" b="1" spc="-15" dirty="0">
                <a:solidFill>
                  <a:srgbClr val="F2F2F2"/>
                </a:solidFill>
                <a:latin typeface="Calibri"/>
                <a:cs typeface="Calibri"/>
              </a:rPr>
              <a:t>data </a:t>
            </a:r>
            <a:r>
              <a:rPr sz="2000" b="1" spc="-5" dirty="0">
                <a:solidFill>
                  <a:srgbClr val="F2F2F2"/>
                </a:solidFill>
                <a:latin typeface="Calibri"/>
                <a:cs typeface="Calibri"/>
              </a:rPr>
              <a:t>is not the problem, the problem is </a:t>
            </a:r>
            <a:r>
              <a:rPr sz="2000" b="1" spc="-10" dirty="0">
                <a:solidFill>
                  <a:srgbClr val="F2F2F2"/>
                </a:solidFill>
                <a:latin typeface="Calibri"/>
                <a:cs typeface="Calibri"/>
              </a:rPr>
              <a:t>what </a:t>
            </a:r>
            <a:r>
              <a:rPr sz="2000" b="1" spc="-5" dirty="0">
                <a:solidFill>
                  <a:srgbClr val="F2F2F2"/>
                </a:solidFill>
                <a:latin typeface="Calibri"/>
                <a:cs typeface="Calibri"/>
              </a:rPr>
              <a:t>comes</a:t>
            </a:r>
            <a:r>
              <a:rPr sz="2000" b="1" spc="55" dirty="0">
                <a:solidFill>
                  <a:srgbClr val="F2F2F2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F2F2F2"/>
                </a:solidFill>
                <a:latin typeface="Calibri"/>
                <a:cs typeface="Calibri"/>
              </a:rPr>
              <a:t>next?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E6E7E8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104</TotalTime>
  <Words>2626</Words>
  <Application>Microsoft Office PowerPoint</Application>
  <PresentationFormat>Widescreen</PresentationFormat>
  <Paragraphs>473</Paragraphs>
  <Slides>50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63" baseType="lpstr">
      <vt:lpstr>MyanmarText</vt:lpstr>
      <vt:lpstr>Wingdings-Regular</vt:lpstr>
      <vt:lpstr>Arial</vt:lpstr>
      <vt:lpstr>Calibri</vt:lpstr>
      <vt:lpstr>Cambria</vt:lpstr>
      <vt:lpstr>Century Schoolbook</vt:lpstr>
      <vt:lpstr>Lucida Sans</vt:lpstr>
      <vt:lpstr>Microsoft Sans Serif</vt:lpstr>
      <vt:lpstr>Myanmar Text</vt:lpstr>
      <vt:lpstr>Tahoma</vt:lpstr>
      <vt:lpstr>Times New Roman</vt:lpstr>
      <vt:lpstr>Wingdings</vt:lpstr>
      <vt:lpstr>Office Theme</vt:lpstr>
      <vt:lpstr>Introduction to Relational Databases</vt:lpstr>
      <vt:lpstr>GOAL 1: Understand the definition of a database and explain what a DBMS does</vt:lpstr>
      <vt:lpstr>Contents</vt:lpstr>
      <vt:lpstr>Introduction to Data and Database</vt:lpstr>
      <vt:lpstr>Introduction to Relational Databases Data</vt:lpstr>
      <vt:lpstr>Introduction to Relational Databases Data</vt:lpstr>
      <vt:lpstr>Introduction to Relational Databases Database</vt:lpstr>
      <vt:lpstr>Introduction to Relational Databases</vt:lpstr>
      <vt:lpstr>Introduction to Relational Databases Database</vt:lpstr>
      <vt:lpstr>SPREADSHEETS</vt:lpstr>
      <vt:lpstr>WHAT ARE THE PROBLEMS?</vt:lpstr>
      <vt:lpstr>PowerPoint Presentation</vt:lpstr>
      <vt:lpstr>Introduction to Relational Databases Challenges For Not Using Database</vt:lpstr>
      <vt:lpstr>Introduction to Relational Databases Challenges For Not Using Database</vt:lpstr>
      <vt:lpstr>Introduction to Relational Databases Challenges For Not Using Database</vt:lpstr>
      <vt:lpstr>Introduction to Relational Databases Challenges For Not Using Database</vt:lpstr>
      <vt:lpstr>Introduction to Relational Databases Challenges For Not Using Database</vt:lpstr>
      <vt:lpstr>PowerPoint Presentation</vt:lpstr>
      <vt:lpstr>Introduction to Relational Databases Reasons to Use Database</vt:lpstr>
      <vt:lpstr>SO, WHAT DO WE WANT?</vt:lpstr>
      <vt:lpstr>PowerPoint Presentation</vt:lpstr>
      <vt:lpstr>Introduction to Relational Databases Rules Of Structure</vt:lpstr>
      <vt:lpstr>Introduction to Relational Databases Rules Of Structure</vt:lpstr>
      <vt:lpstr>Introduction to Relational Databases Rules Of Structure</vt:lpstr>
      <vt:lpstr>Introduction to DBMS and RDBMS</vt:lpstr>
      <vt:lpstr>Introduction to Relational Databases DBMS</vt:lpstr>
      <vt:lpstr>Introduction to Relational Databases</vt:lpstr>
      <vt:lpstr>Introduction to Relational Databases Types of DBMS</vt:lpstr>
      <vt:lpstr>Introduction to Relational Databases Types of DBMS</vt:lpstr>
      <vt:lpstr>Introduction to Relational Databases RDBMS</vt:lpstr>
      <vt:lpstr>Introduction to Relational Databases RDBMS</vt:lpstr>
      <vt:lpstr>Introduction to Relational Databases RDBMS</vt:lpstr>
      <vt:lpstr>WHAT IS A KEY?</vt:lpstr>
      <vt:lpstr>Introduction to Relational Databases RDBMS</vt:lpstr>
      <vt:lpstr>Introduction to Relational Databases RDBMS</vt:lpstr>
      <vt:lpstr>Introduction to Relational Databases RDBMS</vt:lpstr>
      <vt:lpstr>Creating Relationships</vt:lpstr>
      <vt:lpstr>PowerPoint Presentation</vt:lpstr>
      <vt:lpstr>Relationship (cardinality) Options:</vt:lpstr>
      <vt:lpstr>One-to-Many Relationship</vt:lpstr>
      <vt:lpstr>One-to-Many Relationship</vt:lpstr>
      <vt:lpstr>One-to-Many  Relationship</vt:lpstr>
      <vt:lpstr>One-to-One  Relationship</vt:lpstr>
      <vt:lpstr>One-to-One  Relationship</vt:lpstr>
      <vt:lpstr>Many-to-Many  Relationship</vt:lpstr>
      <vt:lpstr>Many-to-Many  Relationship</vt:lpstr>
      <vt:lpstr>Many-to-Many  Relationship</vt:lpstr>
      <vt:lpstr>Many-to-Many  Relationship</vt:lpstr>
      <vt:lpstr>Referential Integrity</vt:lpstr>
      <vt:lpstr>Thank you.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Relational Databases</dc:title>
  <cp:lastModifiedBy>Nik Faiz</cp:lastModifiedBy>
  <cp:revision>11</cp:revision>
  <dcterms:created xsi:type="dcterms:W3CDTF">2020-11-27T01:05:44Z</dcterms:created>
  <dcterms:modified xsi:type="dcterms:W3CDTF">2020-11-27T02:50:12Z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2020-07-16T00:00:00Z</vt:filetime>
  </property>
  <property fmtid="{D5CDD505-2E9C-101B-9397-08002B2CF9AE}" pid="3" name="LastSaved">
    <vt:filetime>2020-11-27T00:00:00Z</vt:filetime>
  </property>
</Properties>
</file>